
<file path=[Content_Types].xml><?xml version="1.0" encoding="utf-8"?>
<Types xmlns="http://schemas.openxmlformats.org/package/2006/content-types">
  <Default Extension="rels" ContentType="application/vnd.openxmlformats-package.relationships+xml"/>
  <Override PartName="/ppt/slides/slide14.xml" ContentType="application/vnd.openxmlformats-officedocument.presentationml.slide+xml"/>
  <Override PartName="/ppt/notesSlides/notesSlide16.xml" ContentType="application/vnd.openxmlformats-officedocument.presentationml.notesSlide+xml"/>
  <Override PartName="/ppt/slides/slide62.xml" ContentType="application/vnd.openxmlformats-officedocument.presentationml.slide+xml"/>
  <Default Extension="xml" ContentType="application/xml"/>
  <Override PartName="/ppt/slides/slide45.xml" ContentType="application/vnd.openxmlformats-officedocument.presentationml.slide+xml"/>
  <Override PartName="/ppt/tableStyles.xml" ContentType="application/vnd.openxmlformats-officedocument.presentationml.tableStyles+xml"/>
  <Override PartName="/ppt/notesSlides/notesSlide1.xml" ContentType="application/vnd.openxmlformats-officedocument.presentationml.notesSlide+xml"/>
  <Override PartName="/ppt/slides/slide28.xml" ContentType="application/vnd.openxmlformats-officedocument.presentationml.slide+xml"/>
  <Override PartName="/ppt/slides/slide54.xml" ContentType="application/vnd.openxmlformats-officedocument.presentationml.slide+xml"/>
  <Override PartName="/ppt/slides/slide21.xml" ContentType="application/vnd.openxmlformats-officedocument.presentationml.slide+xml"/>
  <Override PartName="/ppt/slides/slide37.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notesSlides/notesSlide9.xml" ContentType="application/vnd.openxmlformats-officedocument.presentationml.notes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slides/slide61.xml" ContentType="application/vnd.openxmlformats-officedocument.presentationml.slide+xml"/>
  <Override PartName="/ppt/notesSlides/notesSlide7.xml" ContentType="application/vnd.openxmlformats-officedocument.presentationml.notesSlide+xml"/>
  <Override PartName="/ppt/slides/slide44.xml" ContentType="application/vnd.openxmlformats-officedocument.presentationml.slide+xml"/>
  <Override PartName="/ppt/slides/slide27.xml" ContentType="application/vnd.openxmlformats-officedocument.presentationml.slide+xml"/>
  <Override PartName="/ppt/slides/slide53.xml" ContentType="application/vnd.openxmlformats-officedocument.presentationml.slide+xml"/>
  <Override PartName="/ppt/slides/slide20.xml" ContentType="application/vnd.openxmlformats-officedocument.presentationml.slide+xml"/>
  <Override PartName="/ppt/slides/slide36.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slides/slide19.xml" ContentType="application/vnd.openxmlformats-officedocument.presentationml.slide+xml"/>
  <Override PartName="/ppt/slideLayouts/slideLayout4.xml" ContentType="application/vnd.openxmlformats-officedocument.presentationml.slideLayout+xml"/>
  <Default Extension="png" ContentType="image/png"/>
  <Override PartName="/ppt/notesSlides/notesSlide8.xml" ContentType="application/vnd.openxmlformats-officedocument.presentationml.notesSlide+xml"/>
  <Override PartName="/ppt/slides/slide67.xml" ContentType="application/vnd.openxmlformats-officedocument.presentationml.slide+xml"/>
  <Override PartName="/ppt/slides/slide12.xml" ContentType="application/vnd.openxmlformats-officedocument.presentationml.slide+xml"/>
  <Override PartName="/ppt/notesSlides/notesSlide14.xml" ContentType="application/vnd.openxmlformats-officedocument.presentationml.notesSlide+xml"/>
  <Override PartName="/ppt/slides/slide60.xml" ContentType="application/vnd.openxmlformats-officedocument.presentationml.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43.xml" ContentType="application/vnd.openxmlformats-officedocument.presentationml.slide+xml"/>
  <Override PartName="/ppt/slides/slide59.xml" ContentType="application/vnd.openxmlformats-officedocument.presentationml.slide+xml"/>
  <Override PartName="/ppt/slides/slide26.xml" ContentType="application/vnd.openxmlformats-officedocument.presentationml.slide+xml"/>
  <Override PartName="/ppt/slides/slide52.xml" ContentType="application/vnd.openxmlformats-officedocument.presentationml.slide+xml"/>
  <Override PartName="/ppt/slides/slide35.xml" ContentType="application/vnd.openxmlformats-officedocument.presentationml.slide+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66.xml" ContentType="application/vnd.openxmlformats-officedocument.presentationml.slide+xml"/>
  <Override PartName="/ppt/slides/slide11.xml" ContentType="application/vnd.openxmlformats-officedocument.presentationml.slide+xml"/>
  <Override PartName="/ppt/notesSlides/notesSlide13.xml" ContentType="application/vnd.openxmlformats-officedocument.presentationml.notesSlide+xml"/>
  <Override PartName="/ppt/slides/slide49.xml" ContentType="application/vnd.openxmlformats-officedocument.presentationml.slide+xml"/>
  <Override PartName="/ppt/notesSlides/notesSlide5.xml" ContentType="application/vnd.openxmlformats-officedocument.presentationml.notesSlide+xml"/>
  <Override PartName="/ppt/slides/slide42.xml" ContentType="application/vnd.openxmlformats-officedocument.presentationml.slide+xml"/>
  <Override PartName="/ppt/slides/slide58.xml" ContentType="application/vnd.openxmlformats-officedocument.presentationml.slide+xml"/>
  <Override PartName="/ppt/slides/slide25.xml" ContentType="application/vnd.openxmlformats-officedocument.presentationml.slide+xml"/>
  <Override PartName="/ppt/slides/slide51.xml" ContentType="application/vnd.openxmlformats-officedocument.presentationml.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65.xml" ContentType="application/vnd.openxmlformats-officedocument.presentationml.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slides/slide48.xml" ContentType="application/vnd.openxmlformats-officedocument.presentationml.slide+xml"/>
  <Override PartName="/ppt/notesSlides/notesSlide4.xml" ContentType="application/vnd.openxmlformats-officedocument.presentationml.notesSlide+xml"/>
  <Override PartName="/ppt/slides/slide41.xml" ContentType="application/vnd.openxmlformats-officedocument.presentationml.slide+xml"/>
  <Override PartName="/ppt/slides/slide57.xml" ContentType="application/vnd.openxmlformats-officedocument.presentationml.slide+xml"/>
  <Override PartName="/ppt/slides/slide24.xml" ContentType="application/vnd.openxmlformats-officedocument.presentationml.slide+xml"/>
  <Override PartName="/ppt/notesSlides/notesSlide10.xml" ContentType="application/vnd.openxmlformats-officedocument.presentationml.notesSlide+xml"/>
  <Override PartName="/ppt/slides/slide50.xml" ContentType="application/vnd.openxmlformats-officedocument.presentationml.slide+xml"/>
  <Override PartName="/ppt/slides/slide8.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Override PartName="/ppt/viewProps.xml" ContentType="application/vnd.openxmlformats-officedocument.presentationml.viewProps+xml"/>
  <Override PartName="/ppt/slides/slide64.xml" ContentType="application/vnd.openxmlformats-officedocument.presentationml.slide+xml"/>
  <Default Extension="jpeg" ContentType="image/jpeg"/>
  <Override PartName="/ppt/notesSlides/notesSlide11.xml" ContentType="application/vnd.openxmlformats-officedocument.presentationml.notesSlide+xml"/>
  <Override PartName="/ppt/slides/slide47.xml" ContentType="application/vnd.openxmlformats-officedocument.presentationml.slide+xml"/>
  <Override PartName="/ppt/notesSlides/notesSlide3.xml" ContentType="application/vnd.openxmlformats-officedocument.presentationml.notesSlide+xml"/>
  <Override PartName="/ppt/slides/slide40.xml" ContentType="application/vnd.openxmlformats-officedocument.presentationml.slide+xml"/>
  <Override PartName="/ppt/slides/slide56.xml" ContentType="application/vnd.openxmlformats-officedocument.presentationml.slide+xml"/>
  <Override PartName="/ppt/theme/theme2.xml" ContentType="application/vnd.openxmlformats-officedocument.theme+xml"/>
  <Override PartName="/ppt/slides/slide23.xml" ContentType="application/vnd.openxmlformats-officedocument.presentationml.slide+xml"/>
  <Override PartName="/ppt/slides/slide39.xml" ContentType="application/vnd.openxmlformats-officedocument.presentationml.slide+xml"/>
  <Override PartName="/ppt/slideLayouts/slideLayout11.xml" ContentType="application/vnd.openxmlformats-officedocument.presentationml.slideLayout+xml"/>
  <Override PartName="/ppt/slides/slide7.xml" ContentType="application/vnd.openxmlformats-officedocument.presentationml.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17.xml" ContentType="application/vnd.openxmlformats-officedocument.presentationml.notesSlide+xml"/>
  <Override PartName="/ppt/slides/slide63.xml" ContentType="application/vnd.openxmlformats-officedocument.presentationml.slide+xml"/>
  <Override PartName="/ppt/slides/slide46.xml" ContentType="application/vnd.openxmlformats-officedocument.presentationml.slide+xml"/>
  <Override PartName="/ppt/notesSlides/notesSlide2.xml" ContentType="application/vnd.openxmlformats-officedocument.presentationml.notesSlide+xml"/>
  <Override PartName="/ppt/slides/slide29.xml" ContentType="application/vnd.openxmlformats-officedocument.presentationml.slide+xml"/>
  <Override PartName="/ppt/slides/slide55.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Default Extension="bin" ContentType="application/vnd.openxmlformats-officedocument.presentationml.printerSettings"/>
  <Override PartName="/ppt/slideLayouts/slideLayout6.xml" ContentType="application/vnd.openxmlformats-officedocument.presentationml.slideLayout+xml"/>
  <Override PartName="/ppt/slides/slide31.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r:id="rId1"/>
  </p:sldMasterIdLst>
  <p:notesMasterIdLst>
    <p:notesMasterId r:id="rId69"/>
  </p:notesMasterIdLst>
  <p:sldIdLst>
    <p:sldId id="669" r:id="rId2"/>
    <p:sldId id="716" r:id="rId3"/>
    <p:sldId id="752" r:id="rId4"/>
    <p:sldId id="713" r:id="rId5"/>
    <p:sldId id="717" r:id="rId6"/>
    <p:sldId id="718" r:id="rId7"/>
    <p:sldId id="714" r:id="rId8"/>
    <p:sldId id="715" r:id="rId9"/>
    <p:sldId id="719" r:id="rId10"/>
    <p:sldId id="687" r:id="rId11"/>
    <p:sldId id="631" r:id="rId12"/>
    <p:sldId id="720" r:id="rId13"/>
    <p:sldId id="688" r:id="rId14"/>
    <p:sldId id="689" r:id="rId15"/>
    <p:sldId id="690" r:id="rId16"/>
    <p:sldId id="692" r:id="rId17"/>
    <p:sldId id="721" r:id="rId18"/>
    <p:sldId id="722" r:id="rId19"/>
    <p:sldId id="723" r:id="rId20"/>
    <p:sldId id="691" r:id="rId21"/>
    <p:sldId id="694" r:id="rId22"/>
    <p:sldId id="695" r:id="rId23"/>
    <p:sldId id="693" r:id="rId24"/>
    <p:sldId id="696" r:id="rId25"/>
    <p:sldId id="697" r:id="rId26"/>
    <p:sldId id="635" r:id="rId27"/>
    <p:sldId id="673" r:id="rId28"/>
    <p:sldId id="675" r:id="rId29"/>
    <p:sldId id="653" r:id="rId30"/>
    <p:sldId id="678" r:id="rId31"/>
    <p:sldId id="699" r:id="rId32"/>
    <p:sldId id="724" r:id="rId33"/>
    <p:sldId id="725" r:id="rId34"/>
    <p:sldId id="726" r:id="rId35"/>
    <p:sldId id="727" r:id="rId36"/>
    <p:sldId id="728" r:id="rId37"/>
    <p:sldId id="729" r:id="rId38"/>
    <p:sldId id="730" r:id="rId39"/>
    <p:sldId id="731" r:id="rId40"/>
    <p:sldId id="751" r:id="rId41"/>
    <p:sldId id="732" r:id="rId42"/>
    <p:sldId id="733" r:id="rId43"/>
    <p:sldId id="734" r:id="rId44"/>
    <p:sldId id="735" r:id="rId45"/>
    <p:sldId id="736" r:id="rId46"/>
    <p:sldId id="738" r:id="rId47"/>
    <p:sldId id="739" r:id="rId48"/>
    <p:sldId id="737" r:id="rId49"/>
    <p:sldId id="711" r:id="rId50"/>
    <p:sldId id="702" r:id="rId51"/>
    <p:sldId id="703" r:id="rId52"/>
    <p:sldId id="704" r:id="rId53"/>
    <p:sldId id="740" r:id="rId54"/>
    <p:sldId id="748" r:id="rId55"/>
    <p:sldId id="742" r:id="rId56"/>
    <p:sldId id="743" r:id="rId57"/>
    <p:sldId id="749" r:id="rId58"/>
    <p:sldId id="750" r:id="rId59"/>
    <p:sldId id="744" r:id="rId60"/>
    <p:sldId id="656" r:id="rId61"/>
    <p:sldId id="658" r:id="rId62"/>
    <p:sldId id="659" r:id="rId63"/>
    <p:sldId id="660" r:id="rId64"/>
    <p:sldId id="661" r:id="rId65"/>
    <p:sldId id="707" r:id="rId66"/>
    <p:sldId id="708" r:id="rId67"/>
    <p:sldId id="615" r:id="rId68"/>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DDD7B4"/>
    <a:srgbClr val="273385"/>
    <a:srgbClr val="03869C"/>
    <a:srgbClr val="6EB539"/>
    <a:srgbClr val="9D5E7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Comments="0">
  <p:normalViewPr showOutlineIcons="0" horzBarState="maximized">
    <p:restoredLeft sz="15620"/>
    <p:restoredTop sz="94066" autoAdjust="0"/>
  </p:normalViewPr>
  <p:slideViewPr>
    <p:cSldViewPr snapToObjects="1">
      <p:cViewPr varScale="1">
        <p:scale>
          <a:sx n="100" d="100"/>
          <a:sy n="100" d="100"/>
        </p:scale>
        <p:origin x="-584" y="-11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60AD94-EB5F-DF47-9E6F-38E9B524C1C1}" type="datetimeFigureOut">
              <a:rPr lang="fr-FR" smtClean="0"/>
              <a:pPr/>
              <a:t>12/03/21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305AA9-2260-644B-B355-84B9C2948C51}" type="slidenum">
              <a:rPr lang="fr-FR" smtClean="0"/>
              <a:pPr/>
              <a:t>‹#›</a:t>
            </a:fld>
            <a:endParaRPr lang="fr-FR"/>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spcAft>
                <a:spcPts val="600"/>
              </a:spcAft>
            </a:pPr>
            <a:r>
              <a:rPr lang="fr-FR" sz="1200" dirty="0" smtClean="0"/>
              <a:t>Un modèle de développement qui :</a:t>
            </a:r>
          </a:p>
          <a:p>
            <a:pPr>
              <a:spcAft>
                <a:spcPts val="600"/>
              </a:spcAft>
              <a:buFontTx/>
              <a:buChar char="-"/>
            </a:pPr>
            <a:r>
              <a:rPr lang="fr-FR" sz="1200" dirty="0" smtClean="0"/>
              <a:t> abime la santé physique et psychologique, la nature</a:t>
            </a:r>
          </a:p>
          <a:p>
            <a:pPr>
              <a:spcAft>
                <a:spcPts val="600"/>
              </a:spcAft>
              <a:buFontTx/>
              <a:buChar char="-"/>
            </a:pPr>
            <a:r>
              <a:rPr lang="fr-FR" sz="1200" dirty="0" smtClean="0"/>
              <a:t> abime les liens sociaux</a:t>
            </a:r>
          </a:p>
          <a:p>
            <a:pPr>
              <a:spcAft>
                <a:spcPts val="600"/>
              </a:spcAft>
              <a:buFontTx/>
              <a:buChar char="-"/>
            </a:pPr>
            <a:r>
              <a:rPr lang="fr-FR" sz="1200" dirty="0" smtClean="0"/>
              <a:t> entraine une défiance envers les pouvoirs publics et les entreprises</a:t>
            </a:r>
          </a:p>
          <a:p>
            <a:pPr>
              <a:spcAft>
                <a:spcPts val="600"/>
              </a:spcAft>
              <a:buFontTx/>
              <a:buChar char="-"/>
            </a:pPr>
            <a:r>
              <a:rPr lang="fr-FR" sz="1200" dirty="0" smtClean="0"/>
              <a:t> etc. </a:t>
            </a:r>
          </a:p>
          <a:p>
            <a:endParaRPr lang="fr-FR" dirty="0"/>
          </a:p>
        </p:txBody>
      </p:sp>
      <p:sp>
        <p:nvSpPr>
          <p:cNvPr id="4" name="Espace réservé du numéro de diapositive 3"/>
          <p:cNvSpPr>
            <a:spLocks noGrp="1"/>
          </p:cNvSpPr>
          <p:nvPr>
            <p:ph type="sldNum" sz="quarter" idx="10"/>
          </p:nvPr>
        </p:nvSpPr>
        <p:spPr/>
        <p:txBody>
          <a:bodyPr/>
          <a:lstStyle/>
          <a:p>
            <a:fld id="{79305AA9-2260-644B-B355-84B9C2948C51}" type="slidenum">
              <a:rPr lang="fr-FR" smtClean="0"/>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225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Entourer qualité / RENTABILITÉ + dire uniquement à l’oral chaine de valeur </a:t>
            </a:r>
          </a:p>
        </p:txBody>
      </p:sp>
      <p:sp>
        <p:nvSpPr>
          <p:cNvPr id="4" name="Espace réservé du numéro de diapositive 3"/>
          <p:cNvSpPr>
            <a:spLocks noGrp="1"/>
          </p:cNvSpPr>
          <p:nvPr>
            <p:ph type="sldNum" sz="quarter" idx="5"/>
          </p:nvPr>
        </p:nvSpPr>
        <p:spPr/>
        <p:txBody>
          <a:bodyPr/>
          <a:lstStyle/>
          <a:p>
            <a:pPr>
              <a:defRPr/>
            </a:pPr>
            <a:fld id="{13C0C499-1DD4-4B4C-8ED6-5F99429FA7BC}" type="slidenum">
              <a:rPr lang="fr-FR" smtClean="0"/>
              <a:pPr>
                <a:defRPr/>
              </a:pPr>
              <a:t>21</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225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Entourer qualité / RENTABILITÉ + dire uniquement à l’oral chaine de valeur </a:t>
            </a:r>
          </a:p>
        </p:txBody>
      </p:sp>
      <p:sp>
        <p:nvSpPr>
          <p:cNvPr id="4" name="Espace réservé du numéro de diapositive 3"/>
          <p:cNvSpPr>
            <a:spLocks noGrp="1"/>
          </p:cNvSpPr>
          <p:nvPr>
            <p:ph type="sldNum" sz="quarter" idx="5"/>
          </p:nvPr>
        </p:nvSpPr>
        <p:spPr/>
        <p:txBody>
          <a:bodyPr/>
          <a:lstStyle/>
          <a:p>
            <a:pPr>
              <a:defRPr/>
            </a:pPr>
            <a:fld id="{13C0C499-1DD4-4B4C-8ED6-5F99429FA7BC}" type="slidenum">
              <a:rPr lang="fr-FR" smtClean="0"/>
              <a:pPr>
                <a:defRPr/>
              </a:pPr>
              <a:t>22</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3481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dirty="0" smtClean="0"/>
              <a:t>Modèle de société: /Modèle d’affaire (2 échelles)</a:t>
            </a:r>
          </a:p>
          <a:p>
            <a:r>
              <a:rPr lang="fr-FR" dirty="0" smtClean="0"/>
              <a:t>I, II et III: </a:t>
            </a:r>
            <a:r>
              <a:rPr lang="fr-FR" sz="1200" dirty="0" smtClean="0">
                <a:solidFill>
                  <a:schemeClr val="bg1">
                    <a:lumMod val="50000"/>
                  </a:schemeClr>
                </a:solidFill>
              </a:rPr>
              <a:t>Déterminants de performance industrielle</a:t>
            </a:r>
          </a:p>
          <a:p>
            <a:r>
              <a:rPr lang="fr-FR" sz="1200" dirty="0" smtClean="0">
                <a:solidFill>
                  <a:srgbClr val="BD568E">
                    <a:alpha val="50000"/>
                  </a:srgbClr>
                </a:solidFill>
              </a:rPr>
              <a:t>VI:</a:t>
            </a:r>
            <a:r>
              <a:rPr lang="fr-FR" sz="1200" baseline="0" dirty="0" smtClean="0">
                <a:solidFill>
                  <a:srgbClr val="BD568E">
                    <a:alpha val="50000"/>
                  </a:srgbClr>
                </a:solidFill>
              </a:rPr>
              <a:t> </a:t>
            </a:r>
            <a:r>
              <a:rPr lang="fr-FR" sz="1200" dirty="0" err="1" smtClean="0">
                <a:solidFill>
                  <a:srgbClr val="BD568E">
                    <a:alpha val="50000"/>
                  </a:srgbClr>
                </a:solidFill>
              </a:rPr>
              <a:t>Dét</a:t>
            </a:r>
            <a:r>
              <a:rPr lang="fr-FR" sz="1200" dirty="0" smtClean="0">
                <a:solidFill>
                  <a:srgbClr val="BD568E">
                    <a:alpha val="50000"/>
                  </a:srgbClr>
                </a:solidFill>
              </a:rPr>
              <a:t>. perf. </a:t>
            </a:r>
            <a:r>
              <a:rPr lang="fr-FR" sz="1200" dirty="0" err="1" smtClean="0">
                <a:solidFill>
                  <a:srgbClr val="BD568E">
                    <a:alpha val="50000"/>
                  </a:srgbClr>
                </a:solidFill>
              </a:rPr>
              <a:t>servicielle</a:t>
            </a:r>
            <a:r>
              <a:rPr lang="fr-FR" sz="1200" dirty="0" smtClean="0">
                <a:solidFill>
                  <a:srgbClr val="BD568E">
                    <a:alpha val="50000"/>
                  </a:srgbClr>
                </a:solidFill>
              </a:rPr>
              <a:t> / vise une perf d’usage ou territoriale </a:t>
            </a:r>
            <a:endParaRPr lang="fr-FR" dirty="0" smtClean="0"/>
          </a:p>
        </p:txBody>
      </p:sp>
      <p:sp>
        <p:nvSpPr>
          <p:cNvPr id="4" name="Espace réservé du numéro de diapositive 3"/>
          <p:cNvSpPr>
            <a:spLocks noGrp="1"/>
          </p:cNvSpPr>
          <p:nvPr>
            <p:ph type="sldNum" sz="quarter" idx="5"/>
          </p:nvPr>
        </p:nvSpPr>
        <p:spPr/>
        <p:txBody>
          <a:bodyPr/>
          <a:lstStyle/>
          <a:p>
            <a:pPr>
              <a:defRPr/>
            </a:pPr>
            <a:fld id="{A9D9C572-C66F-1B4D-BE3A-2F112C5EA354}" type="slidenum">
              <a:rPr lang="fr-FR" smtClean="0"/>
              <a:pPr>
                <a:defRPr/>
              </a:pPr>
              <a:t>26</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5346"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18534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ea typeface="ＭＳ Ｐゴシック" pitchFamily="4" charset="-128"/>
                <a:cs typeface="ＭＳ Ｐゴシック" pitchFamily="4" charset="-128"/>
              </a:rPr>
              <a:t>Sièges bébés</a:t>
            </a:r>
          </a:p>
        </p:txBody>
      </p:sp>
      <p:sp>
        <p:nvSpPr>
          <p:cNvPr id="4" name="Espace réservé du numéro de diapositive 3"/>
          <p:cNvSpPr>
            <a:spLocks noGrp="1"/>
          </p:cNvSpPr>
          <p:nvPr>
            <p:ph type="sldNum" sz="quarter" idx="5"/>
          </p:nvPr>
        </p:nvSpPr>
        <p:spPr/>
        <p:txBody>
          <a:bodyPr/>
          <a:lstStyle/>
          <a:p>
            <a:pPr>
              <a:defRPr/>
            </a:pPr>
            <a:fld id="{40985049-C4D1-F347-9375-23E4955FA367}" type="slidenum">
              <a:rPr lang="fr-FR" smtClean="0"/>
              <a:pPr>
                <a:defRPr/>
              </a:pPr>
              <a:t>48</a:t>
            </a:fld>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4403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Économie d’échelle permet de dégager des marges bénéficiares plus importantes</a:t>
            </a:r>
          </a:p>
        </p:txBody>
      </p:sp>
      <p:sp>
        <p:nvSpPr>
          <p:cNvPr id="4" name="Espace réservé du numéro de diapositive 3"/>
          <p:cNvSpPr>
            <a:spLocks noGrp="1"/>
          </p:cNvSpPr>
          <p:nvPr>
            <p:ph type="sldNum" sz="quarter" idx="5"/>
          </p:nvPr>
        </p:nvSpPr>
        <p:spPr/>
        <p:txBody>
          <a:bodyPr/>
          <a:lstStyle/>
          <a:p>
            <a:pPr>
              <a:defRPr/>
            </a:pPr>
            <a:fld id="{2062BD44-68F6-C148-B1A3-D7BE9261806B}" type="slidenum">
              <a:rPr lang="fr-FR" smtClean="0"/>
              <a:pPr>
                <a:defRPr/>
              </a:pPr>
              <a:t>50</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4608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Caoutchouc vulcanisé, le nylon, la photographie, </a:t>
            </a:r>
          </a:p>
        </p:txBody>
      </p:sp>
      <p:sp>
        <p:nvSpPr>
          <p:cNvPr id="4" name="Espace réservé du numéro de diapositive 3"/>
          <p:cNvSpPr>
            <a:spLocks noGrp="1"/>
          </p:cNvSpPr>
          <p:nvPr>
            <p:ph type="sldNum" sz="quarter" idx="5"/>
          </p:nvPr>
        </p:nvSpPr>
        <p:spPr/>
        <p:txBody>
          <a:bodyPr/>
          <a:lstStyle/>
          <a:p>
            <a:pPr>
              <a:defRPr/>
            </a:pPr>
            <a:fld id="{785C7D21-5E39-D441-B72F-0FCB365C14E9}" type="slidenum">
              <a:rPr lang="fr-FR" smtClean="0"/>
              <a:pPr>
                <a:defRPr/>
              </a:pPr>
              <a:t>51</a:t>
            </a:fld>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Economies d’intégration comme l’</a:t>
            </a:r>
            <a:r>
              <a:rPr lang="fr-FR" dirty="0" err="1" smtClean="0"/>
              <a:t>autoparatage</a:t>
            </a:r>
            <a:r>
              <a:rPr lang="fr-FR" dirty="0" smtClean="0"/>
              <a:t>,</a:t>
            </a:r>
            <a:r>
              <a:rPr lang="fr-FR" baseline="0" dirty="0" smtClean="0"/>
              <a:t> la mutualisation en général</a:t>
            </a:r>
            <a:endParaRPr lang="fr-FR" dirty="0"/>
          </a:p>
        </p:txBody>
      </p:sp>
      <p:sp>
        <p:nvSpPr>
          <p:cNvPr id="4" name="Espace réservé du numéro de diapositive 3"/>
          <p:cNvSpPr>
            <a:spLocks noGrp="1"/>
          </p:cNvSpPr>
          <p:nvPr>
            <p:ph type="sldNum" sz="quarter" idx="10"/>
          </p:nvPr>
        </p:nvSpPr>
        <p:spPr/>
        <p:txBody>
          <a:bodyPr/>
          <a:lstStyle/>
          <a:p>
            <a:pPr>
              <a:defRPr/>
            </a:pPr>
            <a:fld id="{C1116008-D240-C345-9D48-8A994EE4EBC5}" type="slidenum">
              <a:rPr lang="fr-FR" smtClean="0"/>
              <a:pPr>
                <a:defRPr/>
              </a:pPr>
              <a:t>52</a:t>
            </a:fld>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Sièges bébés</a:t>
            </a:r>
            <a:endParaRPr lang="fr-FR" dirty="0"/>
          </a:p>
        </p:txBody>
      </p:sp>
      <p:sp>
        <p:nvSpPr>
          <p:cNvPr id="4" name="Espace réservé du numéro de diapositive 3"/>
          <p:cNvSpPr>
            <a:spLocks noGrp="1"/>
          </p:cNvSpPr>
          <p:nvPr>
            <p:ph type="sldNum" sz="quarter" idx="10"/>
          </p:nvPr>
        </p:nvSpPr>
        <p:spPr/>
        <p:txBody>
          <a:bodyPr/>
          <a:lstStyle/>
          <a:p>
            <a:pPr>
              <a:defRPr/>
            </a:pPr>
            <a:fld id="{C1116008-D240-C345-9D48-8A994EE4EBC5}" type="slidenum">
              <a:rPr lang="fr-FR" smtClean="0"/>
              <a:pPr>
                <a:defRPr/>
              </a:pPr>
              <a:t>57</a:t>
            </a:fld>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Sièges bébés</a:t>
            </a:r>
            <a:endParaRPr lang="fr-FR" dirty="0"/>
          </a:p>
        </p:txBody>
      </p:sp>
      <p:sp>
        <p:nvSpPr>
          <p:cNvPr id="4" name="Espace réservé du numéro de diapositive 3"/>
          <p:cNvSpPr>
            <a:spLocks noGrp="1"/>
          </p:cNvSpPr>
          <p:nvPr>
            <p:ph type="sldNum" sz="quarter" idx="10"/>
          </p:nvPr>
        </p:nvSpPr>
        <p:spPr/>
        <p:txBody>
          <a:bodyPr/>
          <a:lstStyle/>
          <a:p>
            <a:pPr>
              <a:defRPr/>
            </a:pPr>
            <a:fld id="{C1116008-D240-C345-9D48-8A994EE4EBC5}" type="slidenum">
              <a:rPr lang="fr-FR" smtClean="0"/>
              <a:pPr>
                <a:defRPr/>
              </a:pPr>
              <a:t>58</a:t>
            </a:fld>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7394"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18739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ea typeface="ＭＳ Ｐゴシック" pitchFamily="4" charset="-128"/>
                <a:cs typeface="ＭＳ Ｐゴシック" pitchFamily="4" charset="-128"/>
              </a:rPr>
              <a:t>Économie d’échelle permet de dégager des marges bénéficiares plus importantes</a:t>
            </a:r>
          </a:p>
        </p:txBody>
      </p:sp>
      <p:sp>
        <p:nvSpPr>
          <p:cNvPr id="4" name="Espace réservé du numéro de diapositive 3"/>
          <p:cNvSpPr>
            <a:spLocks noGrp="1"/>
          </p:cNvSpPr>
          <p:nvPr>
            <p:ph type="sldNum" sz="quarter" idx="5"/>
          </p:nvPr>
        </p:nvSpPr>
        <p:spPr/>
        <p:txBody>
          <a:bodyPr/>
          <a:lstStyle/>
          <a:p>
            <a:pPr>
              <a:defRPr/>
            </a:pPr>
            <a:fld id="{91B661D8-BD05-3548-9A88-FA352489C545}" type="slidenum">
              <a:rPr lang="fr-FR" smtClean="0"/>
              <a:pPr>
                <a:defRPr/>
              </a:pPr>
              <a:t>60</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0706"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20070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ea typeface="ＭＳ Ｐゴシック" pitchFamily="-103" charset="-128"/>
                <a:cs typeface="ＭＳ Ｐゴシック" pitchFamily="-103" charset="-128"/>
              </a:rPr>
              <a:t>1850: début de l’ère industrielle, 1 milliards d’humains, « ressources environnementales infinies et impact de l’activité industrielle comme négligeable » </a:t>
            </a:r>
          </a:p>
          <a:p>
            <a:r>
              <a:rPr lang="fr-FR" smtClean="0">
                <a:ea typeface="ＭＳ Ｐゴシック" pitchFamily="-103" charset="-128"/>
                <a:cs typeface="ＭＳ Ｐゴシック" pitchFamily="-103" charset="-128"/>
              </a:rPr>
              <a:t>2011: 7 milliards, impact fort de l’humanité sur la biosphère, « tensions » sur les ressources environnementales</a:t>
            </a:r>
          </a:p>
          <a:p>
            <a:r>
              <a:rPr lang="fr-FR" smtClean="0">
                <a:ea typeface="ＭＳ Ｐゴシック" pitchFamily="-103" charset="-128"/>
                <a:cs typeface="ＭＳ Ｐゴシック" pitchFamily="-103" charset="-128"/>
              </a:rPr>
              <a:t>Crise systémique de l’économie de marché, basé sur une performance couplé au volume.</a:t>
            </a:r>
            <a:endParaRPr lang="fr-FR" smtClean="0">
              <a:solidFill>
                <a:srgbClr val="BD568E"/>
              </a:solidFill>
              <a:ea typeface="ＭＳ Ｐゴシック" pitchFamily="-103" charset="-128"/>
              <a:cs typeface="ＭＳ Ｐゴシック" pitchFamily="-103" charset="-128"/>
            </a:endParaRPr>
          </a:p>
          <a:p>
            <a:endParaRPr lang="fr-FR" smtClean="0">
              <a:ea typeface="ＭＳ Ｐゴシック" pitchFamily="-103" charset="-128"/>
              <a:cs typeface="ＭＳ Ｐゴシック" pitchFamily="-103" charset="-128"/>
            </a:endParaRPr>
          </a:p>
        </p:txBody>
      </p:sp>
      <p:sp>
        <p:nvSpPr>
          <p:cNvPr id="4" name="Espace réservé du numéro de diapositive 3"/>
          <p:cNvSpPr>
            <a:spLocks noGrp="1"/>
          </p:cNvSpPr>
          <p:nvPr>
            <p:ph type="sldNum" sz="quarter" idx="5"/>
          </p:nvPr>
        </p:nvSpPr>
        <p:spPr/>
        <p:txBody>
          <a:bodyPr/>
          <a:lstStyle/>
          <a:p>
            <a:pPr>
              <a:defRPr/>
            </a:pPr>
            <a:fld id="{F6BDB76D-C5DB-A542-85D1-8B5DD17FB5AA}" type="slidenum">
              <a:rPr lang="fr-FR" smtClean="0"/>
              <a:pPr>
                <a:defRPr/>
              </a:pPr>
              <a:t>7</a:t>
            </a:fld>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9442"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18944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ea typeface="ＭＳ Ｐゴシック" pitchFamily="4" charset="-128"/>
                <a:cs typeface="ＭＳ Ｐゴシック" pitchFamily="4" charset="-128"/>
              </a:rPr>
              <a:t>Approche technologique + chantier par morceaux / phases: ne fonctionne pas.</a:t>
            </a:r>
          </a:p>
          <a:p>
            <a:r>
              <a:rPr lang="fr-FR" smtClean="0">
                <a:ea typeface="ＭＳ Ｐゴシック" pitchFamily="4" charset="-128"/>
                <a:cs typeface="ＭＳ Ｐゴシック" pitchFamily="4" charset="-128"/>
              </a:rPr>
              <a:t>Logique chaine de valeur vers un écosystème productif (encastrement de la valeur)</a:t>
            </a:r>
          </a:p>
        </p:txBody>
      </p:sp>
      <p:sp>
        <p:nvSpPr>
          <p:cNvPr id="4" name="Espace réservé du numéro de diapositive 3"/>
          <p:cNvSpPr>
            <a:spLocks noGrp="1"/>
          </p:cNvSpPr>
          <p:nvPr>
            <p:ph type="sldNum" sz="quarter" idx="5"/>
          </p:nvPr>
        </p:nvSpPr>
        <p:spPr/>
        <p:txBody>
          <a:bodyPr/>
          <a:lstStyle/>
          <a:p>
            <a:pPr>
              <a:defRPr/>
            </a:pPr>
            <a:fld id="{46CBC44B-0D7F-BB43-A0A7-6EB122C2FD67}" type="slidenum">
              <a:rPr lang="fr-FR" smtClean="0"/>
              <a:pPr>
                <a:defRPr/>
              </a:pPr>
              <a:t>61</a:t>
            </a:fld>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1490"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19149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ea typeface="ＭＳ Ｐゴシック" pitchFamily="4" charset="-128"/>
                <a:cs typeface="ＭＳ Ｐゴシック" pitchFamily="4" charset="-128"/>
              </a:rPr>
              <a:t>Approche technologique + chantier par morceaux / phases: ne fonctionne pas.</a:t>
            </a:r>
          </a:p>
          <a:p>
            <a:r>
              <a:rPr lang="fr-FR" smtClean="0">
                <a:ea typeface="ＭＳ Ｐゴシック" pitchFamily="4" charset="-128"/>
                <a:cs typeface="ＭＳ Ｐゴシック" pitchFamily="4" charset="-128"/>
              </a:rPr>
              <a:t>Logique chaine de valeur vers un écosystème productif (encastrement de la valeur)</a:t>
            </a:r>
          </a:p>
        </p:txBody>
      </p:sp>
      <p:sp>
        <p:nvSpPr>
          <p:cNvPr id="4" name="Espace réservé du numéro de diapositive 3"/>
          <p:cNvSpPr>
            <a:spLocks noGrp="1"/>
          </p:cNvSpPr>
          <p:nvPr>
            <p:ph type="sldNum" sz="quarter" idx="5"/>
          </p:nvPr>
        </p:nvSpPr>
        <p:spPr/>
        <p:txBody>
          <a:bodyPr/>
          <a:lstStyle/>
          <a:p>
            <a:pPr>
              <a:defRPr/>
            </a:pPr>
            <a:fld id="{942E172F-EFE6-5E4E-BB8F-76F342266FF9}" type="slidenum">
              <a:rPr lang="fr-FR" smtClean="0"/>
              <a:pPr>
                <a:defRPr/>
              </a:pPr>
              <a:t>62</a:t>
            </a:fld>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3538"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19353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ea typeface="ＭＳ Ｐゴシック" pitchFamily="4" charset="-128"/>
                <a:cs typeface="ＭＳ Ｐゴシック" pitchFamily="4" charset="-128"/>
              </a:rPr>
              <a:t>Économie d’échelle permet de dégager des marges bénéficiares plus importantes</a:t>
            </a:r>
          </a:p>
        </p:txBody>
      </p:sp>
      <p:sp>
        <p:nvSpPr>
          <p:cNvPr id="4" name="Espace réservé du numéro de diapositive 3"/>
          <p:cNvSpPr>
            <a:spLocks noGrp="1"/>
          </p:cNvSpPr>
          <p:nvPr>
            <p:ph type="sldNum" sz="quarter" idx="5"/>
          </p:nvPr>
        </p:nvSpPr>
        <p:spPr/>
        <p:txBody>
          <a:bodyPr/>
          <a:lstStyle/>
          <a:p>
            <a:pPr>
              <a:defRPr/>
            </a:pPr>
            <a:fld id="{A2EAAD4F-213A-9F4F-B9C1-FC76EF59CC83}" type="slidenum">
              <a:rPr lang="fr-FR" smtClean="0"/>
              <a:pPr>
                <a:defRPr/>
              </a:pPr>
              <a:t>63</a:t>
            </a:fld>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5346"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18534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ea typeface="ＭＳ Ｐゴシック" pitchFamily="4" charset="-128"/>
                <a:cs typeface="ＭＳ Ｐゴシック" pitchFamily="4" charset="-128"/>
              </a:rPr>
              <a:t>Sièges bébés</a:t>
            </a:r>
          </a:p>
        </p:txBody>
      </p:sp>
      <p:sp>
        <p:nvSpPr>
          <p:cNvPr id="4" name="Espace réservé du numéro de diapositive 3"/>
          <p:cNvSpPr>
            <a:spLocks noGrp="1"/>
          </p:cNvSpPr>
          <p:nvPr>
            <p:ph type="sldNum" sz="quarter" idx="5"/>
          </p:nvPr>
        </p:nvSpPr>
        <p:spPr/>
        <p:txBody>
          <a:bodyPr/>
          <a:lstStyle/>
          <a:p>
            <a:pPr>
              <a:defRPr/>
            </a:pPr>
            <a:fld id="{40985049-C4D1-F347-9375-23E4955FA367}" type="slidenum">
              <a:rPr lang="fr-FR" smtClean="0"/>
              <a:pPr>
                <a:defRPr/>
              </a:pPr>
              <a:t>65</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0706"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20070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ea typeface="ＭＳ Ｐゴシック" pitchFamily="-103" charset="-128"/>
                <a:cs typeface="ＭＳ Ｐゴシック" pitchFamily="-103" charset="-128"/>
              </a:rPr>
              <a:t>1850: début de l’ère industrielle, 1 milliards d’humains, « ressources environnementales infinies et impact de l’activité industrielle comme négligeable » </a:t>
            </a:r>
          </a:p>
          <a:p>
            <a:r>
              <a:rPr lang="fr-FR" smtClean="0">
                <a:ea typeface="ＭＳ Ｐゴシック" pitchFamily="-103" charset="-128"/>
                <a:cs typeface="ＭＳ Ｐゴシック" pitchFamily="-103" charset="-128"/>
              </a:rPr>
              <a:t>2011: 7 milliards, impact fort de l’humanité sur la biosphère, « tensions » sur les ressources environnementales</a:t>
            </a:r>
          </a:p>
          <a:p>
            <a:r>
              <a:rPr lang="fr-FR" smtClean="0">
                <a:ea typeface="ＭＳ Ｐゴシック" pitchFamily="-103" charset="-128"/>
                <a:cs typeface="ＭＳ Ｐゴシック" pitchFamily="-103" charset="-128"/>
              </a:rPr>
              <a:t>Crise systémique de l’économie de marché, basé sur une performance couplé au volume.</a:t>
            </a:r>
            <a:endParaRPr lang="fr-FR" smtClean="0">
              <a:solidFill>
                <a:srgbClr val="BD568E"/>
              </a:solidFill>
              <a:ea typeface="ＭＳ Ｐゴシック" pitchFamily="-103" charset="-128"/>
              <a:cs typeface="ＭＳ Ｐゴシック" pitchFamily="-103" charset="-128"/>
            </a:endParaRPr>
          </a:p>
          <a:p>
            <a:endParaRPr lang="fr-FR" smtClean="0">
              <a:ea typeface="ＭＳ Ｐゴシック" pitchFamily="-103" charset="-128"/>
              <a:cs typeface="ＭＳ Ｐゴシック" pitchFamily="-103" charset="-128"/>
            </a:endParaRPr>
          </a:p>
        </p:txBody>
      </p:sp>
      <p:sp>
        <p:nvSpPr>
          <p:cNvPr id="4" name="Espace réservé du numéro de diapositive 3"/>
          <p:cNvSpPr>
            <a:spLocks noGrp="1"/>
          </p:cNvSpPr>
          <p:nvPr>
            <p:ph type="sldNum" sz="quarter" idx="5"/>
          </p:nvPr>
        </p:nvSpPr>
        <p:spPr/>
        <p:txBody>
          <a:bodyPr/>
          <a:lstStyle/>
          <a:p>
            <a:pPr>
              <a:defRPr/>
            </a:pPr>
            <a:fld id="{F6BDB76D-C5DB-A542-85D1-8B5DD17FB5AA}" type="slidenum">
              <a:rPr lang="fr-FR" smtClean="0"/>
              <a:pPr>
                <a:defRPr/>
              </a:pPr>
              <a:t>8</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5" name="Rectangle 15"/>
          <p:cNvSpPr>
            <a:spLocks noGrp="1" noChangeArrowheads="1"/>
          </p:cNvSpPr>
          <p:nvPr>
            <p:ph type="sldNum" sz="quarter" idx="5"/>
          </p:nvPr>
        </p:nvSpPr>
        <p:spPr/>
        <p:txBody>
          <a:bodyPr/>
          <a:lstStyle/>
          <a:p>
            <a:pPr>
              <a:defRPr/>
            </a:pPr>
            <a:fld id="{29A68F1E-611D-4C49-BD84-4CBD56BD4B18}" type="slidenum">
              <a:rPr lang="en-GB"/>
              <a:pPr>
                <a:defRPr/>
              </a:pPr>
              <a:t>11</a:t>
            </a:fld>
            <a:endParaRPr lang="en-GB"/>
          </a:p>
        </p:txBody>
      </p:sp>
      <p:sp>
        <p:nvSpPr>
          <p:cNvPr id="31747" name="Text Box 1"/>
          <p:cNvSpPr txBox="1">
            <a:spLocks noChangeArrowheads="1"/>
          </p:cNvSpPr>
          <p:nvPr/>
        </p:nvSpPr>
        <p:spPr bwMode="auto">
          <a:xfrm>
            <a:off x="3884613" y="8686800"/>
            <a:ext cx="2963862" cy="447675"/>
          </a:xfrm>
          <a:prstGeom prst="rect">
            <a:avLst/>
          </a:prstGeom>
          <a:noFill/>
          <a:ln w="9525">
            <a:noFill/>
            <a:round/>
            <a:headEnd/>
            <a:tailEnd/>
          </a:ln>
        </p:spPr>
        <p:txBody>
          <a:bodyPr lIns="92160" tIns="46080" rIns="92160" bIns="4608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00AD8468-BD29-714B-B7E1-06F9B82123F7}" type="slidenum">
              <a:rPr lang="en-GB" sz="1200">
                <a:solidFill>
                  <a:srgbClr val="000000"/>
                </a:solidFill>
                <a:ea typeface="DejaVu Sans" charset="0"/>
                <a:cs typeface="DejaVu Sans" charset="0"/>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11</a:t>
            </a:fld>
            <a:endParaRPr lang="en-GB" sz="1200">
              <a:solidFill>
                <a:srgbClr val="000000"/>
              </a:solidFill>
              <a:ea typeface="DejaVu Sans" charset="0"/>
              <a:cs typeface="DejaVu Sans" charset="0"/>
            </a:endParaRPr>
          </a:p>
        </p:txBody>
      </p:sp>
      <p:sp>
        <p:nvSpPr>
          <p:cNvPr id="31748" name="Text Box 2"/>
          <p:cNvSpPr txBox="1">
            <a:spLocks noChangeArrowheads="1"/>
          </p:cNvSpPr>
          <p:nvPr/>
        </p:nvSpPr>
        <p:spPr bwMode="auto">
          <a:xfrm>
            <a:off x="1106488" y="687388"/>
            <a:ext cx="4646612" cy="3427412"/>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fr-FR"/>
          </a:p>
        </p:txBody>
      </p:sp>
      <p:sp>
        <p:nvSpPr>
          <p:cNvPr id="31749" name="Text Box 3"/>
          <p:cNvSpPr>
            <a:spLocks noGrp="1" noChangeArrowheads="1"/>
          </p:cNvSpPr>
          <p:nvPr>
            <p:ph type="body"/>
          </p:nvPr>
        </p:nvSpPr>
        <p:spPr bwMode="auto">
          <a:xfrm>
            <a:off x="685800" y="4343400"/>
            <a:ext cx="5473700" cy="4105275"/>
          </a:xfrm>
          <a:noFill/>
        </p:spPr>
        <p:txBody>
          <a:bodyPr wrap="none" numCol="1" anchor="ctr" anchorCtr="0" compatLnSpc="1">
            <a:prstTxWarp prst="textNoShape">
              <a:avLst/>
            </a:prstTxWarp>
          </a:bodyPr>
          <a:lstStyle/>
          <a:p>
            <a:endParaRPr lang="fr-FR">
              <a:ea typeface="ＭＳ Ｐゴシック" pitchFamily="4" charset="-128"/>
              <a:cs typeface="ＭＳ Ｐゴシック" pitchFamily="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3481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dirty="0" smtClean="0"/>
              <a:t>Modèle de société: /Modèle d’affaire (2 échelles)</a:t>
            </a:r>
          </a:p>
          <a:p>
            <a:r>
              <a:rPr lang="fr-FR" dirty="0" smtClean="0"/>
              <a:t>I, II et III: </a:t>
            </a:r>
            <a:r>
              <a:rPr lang="fr-FR" sz="1200" dirty="0" smtClean="0">
                <a:solidFill>
                  <a:schemeClr val="bg1">
                    <a:lumMod val="50000"/>
                  </a:schemeClr>
                </a:solidFill>
              </a:rPr>
              <a:t>Déterminants de performance industrielle</a:t>
            </a:r>
          </a:p>
          <a:p>
            <a:r>
              <a:rPr lang="fr-FR" sz="1200" dirty="0" smtClean="0">
                <a:solidFill>
                  <a:srgbClr val="BD568E">
                    <a:alpha val="50000"/>
                  </a:srgbClr>
                </a:solidFill>
              </a:rPr>
              <a:t>VI:</a:t>
            </a:r>
            <a:r>
              <a:rPr lang="fr-FR" sz="1200" baseline="0" dirty="0" smtClean="0">
                <a:solidFill>
                  <a:srgbClr val="BD568E">
                    <a:alpha val="50000"/>
                  </a:srgbClr>
                </a:solidFill>
              </a:rPr>
              <a:t> </a:t>
            </a:r>
            <a:r>
              <a:rPr lang="fr-FR" sz="1200" dirty="0" err="1" smtClean="0">
                <a:solidFill>
                  <a:srgbClr val="BD568E">
                    <a:alpha val="50000"/>
                  </a:srgbClr>
                </a:solidFill>
              </a:rPr>
              <a:t>Dét</a:t>
            </a:r>
            <a:r>
              <a:rPr lang="fr-FR" sz="1200" dirty="0" smtClean="0">
                <a:solidFill>
                  <a:srgbClr val="BD568E">
                    <a:alpha val="50000"/>
                  </a:srgbClr>
                </a:solidFill>
              </a:rPr>
              <a:t>. perf. </a:t>
            </a:r>
            <a:r>
              <a:rPr lang="fr-FR" sz="1200" dirty="0" err="1" smtClean="0">
                <a:solidFill>
                  <a:srgbClr val="BD568E">
                    <a:alpha val="50000"/>
                  </a:srgbClr>
                </a:solidFill>
              </a:rPr>
              <a:t>servicielle</a:t>
            </a:r>
            <a:r>
              <a:rPr lang="fr-FR" sz="1200" dirty="0" smtClean="0">
                <a:solidFill>
                  <a:srgbClr val="BD568E">
                    <a:alpha val="50000"/>
                  </a:srgbClr>
                </a:solidFill>
              </a:rPr>
              <a:t> / vise une perf d’usage ou territoriale </a:t>
            </a:r>
            <a:endParaRPr lang="fr-FR" dirty="0" smtClean="0"/>
          </a:p>
        </p:txBody>
      </p:sp>
      <p:sp>
        <p:nvSpPr>
          <p:cNvPr id="4" name="Espace réservé du numéro de diapositive 3"/>
          <p:cNvSpPr>
            <a:spLocks noGrp="1"/>
          </p:cNvSpPr>
          <p:nvPr>
            <p:ph type="sldNum" sz="quarter" idx="5"/>
          </p:nvPr>
        </p:nvSpPr>
        <p:spPr/>
        <p:txBody>
          <a:bodyPr/>
          <a:lstStyle/>
          <a:p>
            <a:pPr>
              <a:defRPr/>
            </a:pPr>
            <a:fld id="{A9D9C572-C66F-1B4D-BE3A-2F112C5EA354}" type="slidenum">
              <a:rPr lang="fr-FR" smtClean="0"/>
              <a:pPr>
                <a:defRPr/>
              </a:pPr>
              <a:t>13</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3481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dirty="0" smtClean="0"/>
              <a:t>Modèle de société: /Modèle d’affaire (2 échelles)</a:t>
            </a:r>
          </a:p>
          <a:p>
            <a:r>
              <a:rPr lang="fr-FR" dirty="0" smtClean="0"/>
              <a:t>I, II et III: </a:t>
            </a:r>
            <a:r>
              <a:rPr lang="fr-FR" sz="1200" dirty="0" smtClean="0">
                <a:solidFill>
                  <a:schemeClr val="bg1">
                    <a:lumMod val="50000"/>
                  </a:schemeClr>
                </a:solidFill>
              </a:rPr>
              <a:t>Déterminants de performance industrielle</a:t>
            </a:r>
          </a:p>
          <a:p>
            <a:r>
              <a:rPr lang="fr-FR" sz="1200" dirty="0" smtClean="0">
                <a:solidFill>
                  <a:srgbClr val="BD568E">
                    <a:alpha val="50000"/>
                  </a:srgbClr>
                </a:solidFill>
              </a:rPr>
              <a:t>VI:</a:t>
            </a:r>
            <a:r>
              <a:rPr lang="fr-FR" sz="1200" baseline="0" dirty="0" smtClean="0">
                <a:solidFill>
                  <a:srgbClr val="BD568E">
                    <a:alpha val="50000"/>
                  </a:srgbClr>
                </a:solidFill>
              </a:rPr>
              <a:t> </a:t>
            </a:r>
            <a:r>
              <a:rPr lang="fr-FR" sz="1200" dirty="0" err="1" smtClean="0">
                <a:solidFill>
                  <a:srgbClr val="BD568E">
                    <a:alpha val="50000"/>
                  </a:srgbClr>
                </a:solidFill>
              </a:rPr>
              <a:t>Dét</a:t>
            </a:r>
            <a:r>
              <a:rPr lang="fr-FR" sz="1200" dirty="0" smtClean="0">
                <a:solidFill>
                  <a:srgbClr val="BD568E">
                    <a:alpha val="50000"/>
                  </a:srgbClr>
                </a:solidFill>
              </a:rPr>
              <a:t>. perf. </a:t>
            </a:r>
            <a:r>
              <a:rPr lang="fr-FR" sz="1200" dirty="0" err="1" smtClean="0">
                <a:solidFill>
                  <a:srgbClr val="BD568E">
                    <a:alpha val="50000"/>
                  </a:srgbClr>
                </a:solidFill>
              </a:rPr>
              <a:t>servicielle</a:t>
            </a:r>
            <a:r>
              <a:rPr lang="fr-FR" sz="1200" dirty="0" smtClean="0">
                <a:solidFill>
                  <a:srgbClr val="BD568E">
                    <a:alpha val="50000"/>
                  </a:srgbClr>
                </a:solidFill>
              </a:rPr>
              <a:t> / vise une perf d’usage ou territoriale </a:t>
            </a:r>
            <a:endParaRPr lang="fr-FR" dirty="0" smtClean="0"/>
          </a:p>
        </p:txBody>
      </p:sp>
      <p:sp>
        <p:nvSpPr>
          <p:cNvPr id="4" name="Espace réservé du numéro de diapositive 3"/>
          <p:cNvSpPr>
            <a:spLocks noGrp="1"/>
          </p:cNvSpPr>
          <p:nvPr>
            <p:ph type="sldNum" sz="quarter" idx="5"/>
          </p:nvPr>
        </p:nvSpPr>
        <p:spPr/>
        <p:txBody>
          <a:bodyPr/>
          <a:lstStyle/>
          <a:p>
            <a:pPr>
              <a:defRPr/>
            </a:pPr>
            <a:fld id="{A9D9C572-C66F-1B4D-BE3A-2F112C5EA354}" type="slidenum">
              <a:rPr lang="fr-FR" smtClean="0"/>
              <a:pPr>
                <a:defRPr/>
              </a:pPr>
              <a:t>14</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3481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dirty="0" smtClean="0"/>
              <a:t>Modèle de société: /Modèle d’affaire (2 échelles)</a:t>
            </a:r>
          </a:p>
          <a:p>
            <a:r>
              <a:rPr lang="fr-FR" dirty="0" smtClean="0"/>
              <a:t>I, II et III: </a:t>
            </a:r>
            <a:r>
              <a:rPr lang="fr-FR" sz="1200" dirty="0" smtClean="0">
                <a:solidFill>
                  <a:schemeClr val="bg1">
                    <a:lumMod val="50000"/>
                  </a:schemeClr>
                </a:solidFill>
              </a:rPr>
              <a:t>Déterminants de performance industrielle</a:t>
            </a:r>
          </a:p>
          <a:p>
            <a:r>
              <a:rPr lang="fr-FR" sz="1200" dirty="0" smtClean="0">
                <a:solidFill>
                  <a:srgbClr val="BD568E">
                    <a:alpha val="50000"/>
                  </a:srgbClr>
                </a:solidFill>
              </a:rPr>
              <a:t>VI:</a:t>
            </a:r>
            <a:r>
              <a:rPr lang="fr-FR" sz="1200" baseline="0" dirty="0" smtClean="0">
                <a:solidFill>
                  <a:srgbClr val="BD568E">
                    <a:alpha val="50000"/>
                  </a:srgbClr>
                </a:solidFill>
              </a:rPr>
              <a:t> </a:t>
            </a:r>
            <a:r>
              <a:rPr lang="fr-FR" sz="1200" dirty="0" err="1" smtClean="0">
                <a:solidFill>
                  <a:srgbClr val="BD568E">
                    <a:alpha val="50000"/>
                  </a:srgbClr>
                </a:solidFill>
              </a:rPr>
              <a:t>Dét</a:t>
            </a:r>
            <a:r>
              <a:rPr lang="fr-FR" sz="1200" dirty="0" smtClean="0">
                <a:solidFill>
                  <a:srgbClr val="BD568E">
                    <a:alpha val="50000"/>
                  </a:srgbClr>
                </a:solidFill>
              </a:rPr>
              <a:t>. perf. </a:t>
            </a:r>
            <a:r>
              <a:rPr lang="fr-FR" sz="1200" dirty="0" err="1" smtClean="0">
                <a:solidFill>
                  <a:srgbClr val="BD568E">
                    <a:alpha val="50000"/>
                  </a:srgbClr>
                </a:solidFill>
              </a:rPr>
              <a:t>servicielle</a:t>
            </a:r>
            <a:r>
              <a:rPr lang="fr-FR" sz="1200" dirty="0" smtClean="0">
                <a:solidFill>
                  <a:srgbClr val="BD568E">
                    <a:alpha val="50000"/>
                  </a:srgbClr>
                </a:solidFill>
              </a:rPr>
              <a:t> / vise une perf d’usage ou territoriale </a:t>
            </a:r>
            <a:endParaRPr lang="fr-FR" dirty="0" smtClean="0"/>
          </a:p>
        </p:txBody>
      </p:sp>
      <p:sp>
        <p:nvSpPr>
          <p:cNvPr id="4" name="Espace réservé du numéro de diapositive 3"/>
          <p:cNvSpPr>
            <a:spLocks noGrp="1"/>
          </p:cNvSpPr>
          <p:nvPr>
            <p:ph type="sldNum" sz="quarter" idx="5"/>
          </p:nvPr>
        </p:nvSpPr>
        <p:spPr/>
        <p:txBody>
          <a:bodyPr/>
          <a:lstStyle/>
          <a:p>
            <a:pPr>
              <a:defRPr/>
            </a:pPr>
            <a:fld id="{A9D9C572-C66F-1B4D-BE3A-2F112C5EA354}" type="slidenum">
              <a:rPr lang="fr-FR" smtClean="0"/>
              <a:pPr>
                <a:defRPr/>
              </a:pPr>
              <a:t>15</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225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Entourer qualité / RENTABILITÉ + dire uniquement à l’oral chaine de valeur </a:t>
            </a:r>
          </a:p>
        </p:txBody>
      </p:sp>
      <p:sp>
        <p:nvSpPr>
          <p:cNvPr id="4" name="Espace réservé du numéro de diapositive 3"/>
          <p:cNvSpPr>
            <a:spLocks noGrp="1"/>
          </p:cNvSpPr>
          <p:nvPr>
            <p:ph type="sldNum" sz="quarter" idx="5"/>
          </p:nvPr>
        </p:nvSpPr>
        <p:spPr/>
        <p:txBody>
          <a:bodyPr/>
          <a:lstStyle/>
          <a:p>
            <a:pPr>
              <a:defRPr/>
            </a:pPr>
            <a:fld id="{13C0C499-1DD4-4B4C-8ED6-5F99429FA7BC}" type="slidenum">
              <a:rPr lang="fr-FR" smtClean="0"/>
              <a:pPr>
                <a:defRPr/>
              </a:pPr>
              <a:t>16</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3481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dirty="0" smtClean="0"/>
              <a:t>Modèle de société: /Modèle d’affaire (2 échelles)</a:t>
            </a:r>
          </a:p>
          <a:p>
            <a:r>
              <a:rPr lang="fr-FR" dirty="0" smtClean="0"/>
              <a:t>I, II et III: </a:t>
            </a:r>
            <a:r>
              <a:rPr lang="fr-FR" sz="1200" dirty="0" smtClean="0">
                <a:solidFill>
                  <a:schemeClr val="bg1">
                    <a:lumMod val="50000"/>
                  </a:schemeClr>
                </a:solidFill>
              </a:rPr>
              <a:t>Déterminants de performance industrielle</a:t>
            </a:r>
          </a:p>
          <a:p>
            <a:r>
              <a:rPr lang="fr-FR" sz="1200" dirty="0" smtClean="0">
                <a:solidFill>
                  <a:srgbClr val="BD568E">
                    <a:alpha val="50000"/>
                  </a:srgbClr>
                </a:solidFill>
              </a:rPr>
              <a:t>VI:</a:t>
            </a:r>
            <a:r>
              <a:rPr lang="fr-FR" sz="1200" baseline="0" dirty="0" smtClean="0">
                <a:solidFill>
                  <a:srgbClr val="BD568E">
                    <a:alpha val="50000"/>
                  </a:srgbClr>
                </a:solidFill>
              </a:rPr>
              <a:t> </a:t>
            </a:r>
            <a:r>
              <a:rPr lang="fr-FR" sz="1200" dirty="0" err="1" smtClean="0">
                <a:solidFill>
                  <a:srgbClr val="BD568E">
                    <a:alpha val="50000"/>
                  </a:srgbClr>
                </a:solidFill>
              </a:rPr>
              <a:t>Dét</a:t>
            </a:r>
            <a:r>
              <a:rPr lang="fr-FR" sz="1200" dirty="0" smtClean="0">
                <a:solidFill>
                  <a:srgbClr val="BD568E">
                    <a:alpha val="50000"/>
                  </a:srgbClr>
                </a:solidFill>
              </a:rPr>
              <a:t>. perf. </a:t>
            </a:r>
            <a:r>
              <a:rPr lang="fr-FR" sz="1200" dirty="0" err="1" smtClean="0">
                <a:solidFill>
                  <a:srgbClr val="BD568E">
                    <a:alpha val="50000"/>
                  </a:srgbClr>
                </a:solidFill>
              </a:rPr>
              <a:t>servicielle</a:t>
            </a:r>
            <a:r>
              <a:rPr lang="fr-FR" sz="1200" dirty="0" smtClean="0">
                <a:solidFill>
                  <a:srgbClr val="BD568E">
                    <a:alpha val="50000"/>
                  </a:srgbClr>
                </a:solidFill>
              </a:rPr>
              <a:t> / vise une perf d’usage ou territoriale </a:t>
            </a:r>
            <a:endParaRPr lang="fr-FR" dirty="0" smtClean="0"/>
          </a:p>
        </p:txBody>
      </p:sp>
      <p:sp>
        <p:nvSpPr>
          <p:cNvPr id="4" name="Espace réservé du numéro de diapositive 3"/>
          <p:cNvSpPr>
            <a:spLocks noGrp="1"/>
          </p:cNvSpPr>
          <p:nvPr>
            <p:ph type="sldNum" sz="quarter" idx="5"/>
          </p:nvPr>
        </p:nvSpPr>
        <p:spPr/>
        <p:txBody>
          <a:bodyPr/>
          <a:lstStyle/>
          <a:p>
            <a:pPr>
              <a:defRPr/>
            </a:pPr>
            <a:fld id="{A9D9C572-C66F-1B4D-BE3A-2F112C5EA354}" type="slidenum">
              <a:rPr lang="fr-FR" smtClean="0"/>
              <a:pPr>
                <a:defRPr/>
              </a:pPr>
              <a:t>20</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79A6493F-A69D-744B-B1C2-87DBD0CBD906}" type="datetimeFigureOut">
              <a:rPr lang="fr-FR" smtClean="0"/>
              <a:pPr/>
              <a:t>12/03/21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E423EAA-904E-1046-BB0A-8DDD98FC51AC}" type="slidenum">
              <a:rPr lang="fr-FR" smtClean="0"/>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9A6493F-A69D-744B-B1C2-87DBD0CBD906}" type="datetimeFigureOut">
              <a:rPr lang="fr-FR" smtClean="0"/>
              <a:pPr/>
              <a:t>12/03/21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E423EAA-904E-1046-BB0A-8DDD98FC51AC}" type="slidenum">
              <a:rPr lang="fr-FR" smtClean="0"/>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9A6493F-A69D-744B-B1C2-87DBD0CBD906}" type="datetimeFigureOut">
              <a:rPr lang="fr-FR" smtClean="0"/>
              <a:pPr/>
              <a:t>12/03/21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E423EAA-904E-1046-BB0A-8DDD98FC51AC}" type="slidenum">
              <a:rPr lang="fr-FR" smtClean="0"/>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9A6493F-A69D-744B-B1C2-87DBD0CBD906}" type="datetimeFigureOut">
              <a:rPr lang="fr-FR" smtClean="0"/>
              <a:pPr/>
              <a:t>12/03/21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E423EAA-904E-1046-BB0A-8DDD98FC51AC}" type="slidenum">
              <a:rPr lang="fr-FR" smtClean="0"/>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79A6493F-A69D-744B-B1C2-87DBD0CBD906}" type="datetimeFigureOut">
              <a:rPr lang="fr-FR" smtClean="0"/>
              <a:pPr/>
              <a:t>12/03/21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E423EAA-904E-1046-BB0A-8DDD98FC51AC}" type="slidenum">
              <a:rPr lang="fr-FR" smtClean="0"/>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79A6493F-A69D-744B-B1C2-87DBD0CBD906}" type="datetimeFigureOut">
              <a:rPr lang="fr-FR" smtClean="0"/>
              <a:pPr/>
              <a:t>12/03/21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E423EAA-904E-1046-BB0A-8DDD98FC51AC}" type="slidenum">
              <a:rPr lang="fr-FR" smtClean="0"/>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79A6493F-A69D-744B-B1C2-87DBD0CBD906}" type="datetimeFigureOut">
              <a:rPr lang="fr-FR" smtClean="0"/>
              <a:pPr/>
              <a:t>12/03/21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9E423EAA-904E-1046-BB0A-8DDD98FC51AC}" type="slidenum">
              <a:rPr lang="fr-FR" smtClean="0"/>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79A6493F-A69D-744B-B1C2-87DBD0CBD906}" type="datetimeFigureOut">
              <a:rPr lang="fr-FR" smtClean="0"/>
              <a:pPr/>
              <a:t>12/03/21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E423EAA-904E-1046-BB0A-8DDD98FC51AC}" type="slidenum">
              <a:rPr lang="fr-FR" smtClean="0"/>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9A6493F-A69D-744B-B1C2-87DBD0CBD906}" type="datetimeFigureOut">
              <a:rPr lang="fr-FR" smtClean="0"/>
              <a:pPr/>
              <a:t>12/03/21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9E423EAA-904E-1046-BB0A-8DDD98FC51AC}" type="slidenum">
              <a:rPr lang="fr-FR" smtClean="0"/>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79A6493F-A69D-744B-B1C2-87DBD0CBD906}" type="datetimeFigureOut">
              <a:rPr lang="fr-FR" smtClean="0"/>
              <a:pPr/>
              <a:t>12/03/21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E423EAA-904E-1046-BB0A-8DDD98FC51AC}" type="slidenum">
              <a:rPr lang="fr-FR" smtClean="0"/>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79A6493F-A69D-744B-B1C2-87DBD0CBD906}" type="datetimeFigureOut">
              <a:rPr lang="fr-FR" smtClean="0"/>
              <a:pPr/>
              <a:t>12/03/21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E423EAA-904E-1046-BB0A-8DDD98FC51AC}" type="slidenum">
              <a:rPr lang="fr-FR" smtClean="0"/>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2">
        <a:schemeClr val="bg2"/>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et modifiez le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A6493F-A69D-744B-B1C2-87DBD0CBD906}" type="datetimeFigureOut">
              <a:rPr lang="fr-FR" smtClean="0"/>
              <a:pPr/>
              <a:t>12/03/21</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23EAA-904E-1046-BB0A-8DDD98FC51AC}" type="slidenum">
              <a:rPr lang="fr-FR" smtClean="0"/>
              <a:pPr/>
              <a:t>‹#›</a:t>
            </a:fld>
            <a:endParaRPr lang="fr-FR"/>
          </a:p>
        </p:txBody>
      </p:sp>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crepe.ieefc.eu/limites-modele-industriel-presentees-christian-tertre/" TargetMode="External"/><Relationship Id="rId4" Type="http://schemas.openxmlformats.org/officeDocument/2006/relationships/hyperlink" Target="http://crepe.ieefc.eu/category/thematiques/limites-du-modele-industriel/" TargetMode="External"/><Relationship Id="rId1" Type="http://schemas.openxmlformats.org/officeDocument/2006/relationships/slideLayout" Target="../slideLayouts/slideLayout2.xml"/><Relationship Id="rId2" Type="http://schemas.openxmlformats.org/officeDocument/2006/relationships/hyperlink" Target="http://crepe.ieefc.eu/la-valeur-pas-les-volum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hyperlink" Target="http://www.observatoire-climat-npdc.org/fr/les-indicateurs/facture-%C3%A9nerg%C3%A9tiqu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OQBcrKqyHJI" TargetMode="External"/><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b_xF9Ak7TMs" TargetMode="External"/><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OcNftI9gKHI&amp;t=94s" TargetMode="External"/><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repe.ieefc.eu/developpement-ressources-immaterielles/" TargetMode="External"/><Relationship Id="rId3" Type="http://schemas.openxmlformats.org/officeDocument/2006/relationships/hyperlink" Target="https://www.cap-immateriel.f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Image 3"/>
          <p:cNvPicPr>
            <a:picLocks noChangeAspect="1"/>
          </p:cNvPicPr>
          <p:nvPr/>
        </p:nvPicPr>
        <p:blipFill>
          <a:blip r:embed="rId3">
            <a:grayscl/>
          </a:blip>
          <a:stretch>
            <a:fillRect/>
          </a:stretch>
        </p:blipFill>
        <p:spPr>
          <a:xfrm>
            <a:off x="0" y="44450"/>
            <a:ext cx="9144000" cy="6769100"/>
          </a:xfrm>
          <a:prstGeom prst="rect">
            <a:avLst/>
          </a:prstGeom>
        </p:spPr>
      </p:pic>
      <p:pic>
        <p:nvPicPr>
          <p:cNvPr id="13" name="Image 12"/>
          <p:cNvPicPr>
            <a:picLocks noChangeAspect="1"/>
          </p:cNvPicPr>
          <p:nvPr/>
        </p:nvPicPr>
        <p:blipFill>
          <a:blip r:embed="rId4"/>
          <a:srcRect l="35000" r="35833" b="26288"/>
          <a:stretch>
            <a:fillRect/>
          </a:stretch>
        </p:blipFill>
        <p:spPr>
          <a:xfrm>
            <a:off x="5566691" y="2258601"/>
            <a:ext cx="3577310" cy="4599399"/>
          </a:xfrm>
          <a:prstGeom prst="rect">
            <a:avLst/>
          </a:prstGeom>
        </p:spPr>
      </p:pic>
      <p:pic>
        <p:nvPicPr>
          <p:cNvPr id="14" name="Image 13"/>
          <p:cNvPicPr>
            <a:picLocks noChangeAspect="1"/>
          </p:cNvPicPr>
          <p:nvPr/>
        </p:nvPicPr>
        <p:blipFill>
          <a:blip r:embed="rId5"/>
          <a:stretch>
            <a:fillRect/>
          </a:stretch>
        </p:blipFill>
        <p:spPr>
          <a:xfrm>
            <a:off x="5566691" y="0"/>
            <a:ext cx="3577309" cy="18400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a:xfrm>
            <a:off x="228600" y="457200"/>
            <a:ext cx="8686800" cy="1143000"/>
          </a:xfrm>
        </p:spPr>
        <p:txBody>
          <a:bodyPr>
            <a:normAutofit fontScale="90000"/>
          </a:bodyPr>
          <a:lstStyle/>
          <a:p>
            <a:r>
              <a:rPr lang="fr-FR" dirty="0" err="1" smtClean="0"/>
              <a:t>Video</a:t>
            </a:r>
            <a:r>
              <a:rPr lang="fr-FR" dirty="0" smtClean="0"/>
              <a:t> ressources à visualiser afin de comprendre le contexte / le déroulé ci-dessous</a:t>
            </a:r>
            <a:endParaRPr lang="fr-FR" dirty="0"/>
          </a:p>
        </p:txBody>
      </p:sp>
      <p:sp>
        <p:nvSpPr>
          <p:cNvPr id="3" name="Espace réservé du contenu 2"/>
          <p:cNvSpPr>
            <a:spLocks noGrp="1"/>
          </p:cNvSpPr>
          <p:nvPr>
            <p:ph idx="1"/>
          </p:nvPr>
        </p:nvSpPr>
        <p:spPr>
          <a:xfrm>
            <a:off x="457200" y="2103437"/>
            <a:ext cx="8229600" cy="4525963"/>
          </a:xfrm>
        </p:spPr>
        <p:txBody>
          <a:bodyPr/>
          <a:lstStyle/>
          <a:p>
            <a:r>
              <a:rPr lang="fr-FR" dirty="0" smtClean="0">
                <a:hlinkClick r:id="rId2"/>
              </a:rPr>
              <a:t>http://crepe.ieefc.eu/la-valeur-pas-les-volumes/</a:t>
            </a:r>
            <a:endParaRPr lang="fr-FR" dirty="0" smtClean="0"/>
          </a:p>
          <a:p>
            <a:pPr>
              <a:buNone/>
            </a:pPr>
            <a:endParaRPr lang="fr-FR" dirty="0" smtClean="0"/>
          </a:p>
          <a:p>
            <a:r>
              <a:rPr lang="fr-FR" dirty="0" smtClean="0">
                <a:hlinkClick r:id="rId3"/>
              </a:rPr>
              <a:t>http://crepe.ieefc.eu/limites-modele-industriel-presentees-christian-tertre/</a:t>
            </a:r>
            <a:endParaRPr lang="fr-FR" dirty="0" smtClean="0"/>
          </a:p>
          <a:p>
            <a:pPr>
              <a:buNone/>
            </a:pPr>
            <a:r>
              <a:rPr lang="fr-FR" dirty="0" smtClean="0"/>
              <a:t> </a:t>
            </a:r>
          </a:p>
          <a:p>
            <a:r>
              <a:rPr lang="fr-FR" dirty="0" smtClean="0">
                <a:hlinkClick r:id="rId4"/>
              </a:rPr>
              <a:t>http://crepe.ieefc.eu/category/thematiques/limites-du-modele-industriel/</a:t>
            </a:r>
            <a:r>
              <a:rPr lang="fr-FR" dirty="0" smtClean="0"/>
              <a:t> </a:t>
            </a:r>
            <a:endParaRPr lang="fr-FR" dirty="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Text Box 1"/>
          <p:cNvSpPr txBox="1">
            <a:spLocks noChangeArrowheads="1"/>
          </p:cNvSpPr>
          <p:nvPr/>
        </p:nvSpPr>
        <p:spPr bwMode="auto">
          <a:xfrm>
            <a:off x="1979613" y="-76200"/>
            <a:ext cx="8229600" cy="1143000"/>
          </a:xfrm>
          <a:prstGeom prst="rect">
            <a:avLst/>
          </a:prstGeom>
          <a:noFill/>
          <a:ln w="9525">
            <a:noFill/>
            <a:round/>
            <a:headEnd/>
            <a:tailEnd/>
          </a:ln>
        </p:spPr>
        <p:txBody>
          <a:bodyPr lIns="90000" tIns="46800" rIns="90000" bIns="4680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600" b="1" dirty="0">
                <a:solidFill>
                  <a:srgbClr val="008080"/>
                </a:solidFill>
                <a:ea typeface="DejaVu Sans" charset="0"/>
                <a:cs typeface="DejaVu Sans" charset="0"/>
              </a:rPr>
              <a:t>Un </a:t>
            </a:r>
            <a:r>
              <a:rPr lang="en-GB" sz="3600" b="1" dirty="0" err="1">
                <a:solidFill>
                  <a:srgbClr val="008080"/>
                </a:solidFill>
                <a:ea typeface="DejaVu Sans" charset="0"/>
                <a:cs typeface="DejaVu Sans" charset="0"/>
              </a:rPr>
              <a:t>climat</a:t>
            </a:r>
            <a:r>
              <a:rPr lang="en-GB" sz="3600" b="1" dirty="0">
                <a:solidFill>
                  <a:srgbClr val="008080"/>
                </a:solidFill>
                <a:ea typeface="DejaVu Sans" charset="0"/>
                <a:cs typeface="DejaVu Sans" charset="0"/>
              </a:rPr>
              <a:t> qui se </a:t>
            </a:r>
            <a:r>
              <a:rPr lang="en-GB" sz="3600" b="1" dirty="0" err="1">
                <a:solidFill>
                  <a:srgbClr val="008080"/>
                </a:solidFill>
                <a:ea typeface="DejaVu Sans" charset="0"/>
                <a:cs typeface="DejaVu Sans" charset="0"/>
              </a:rPr>
              <a:t>dérègle</a:t>
            </a:r>
            <a:endParaRPr lang="en-GB" sz="3600" b="1" dirty="0">
              <a:solidFill>
                <a:srgbClr val="008080"/>
              </a:solidFill>
              <a:ea typeface="DejaVu Sans" charset="0"/>
              <a:cs typeface="DejaVu Sans" charset="0"/>
            </a:endParaRPr>
          </a:p>
        </p:txBody>
      </p:sp>
      <p:pic>
        <p:nvPicPr>
          <p:cNvPr id="30723" name="Picture 2"/>
          <p:cNvPicPr>
            <a:picLocks noChangeAspect="1" noChangeArrowheads="1"/>
          </p:cNvPicPr>
          <p:nvPr/>
        </p:nvPicPr>
        <p:blipFill>
          <a:blip r:embed="rId3"/>
          <a:srcRect/>
          <a:stretch>
            <a:fillRect/>
          </a:stretch>
        </p:blipFill>
        <p:spPr bwMode="auto">
          <a:xfrm>
            <a:off x="0" y="1036956"/>
            <a:ext cx="9144000" cy="4903470"/>
          </a:xfrm>
          <a:prstGeom prst="rect">
            <a:avLst/>
          </a:prstGeom>
          <a:noFill/>
          <a:ln w="9525">
            <a:noFill/>
            <a:round/>
            <a:headEnd/>
            <a:tailEnd/>
          </a:ln>
        </p:spPr>
      </p:pic>
      <p:sp>
        <p:nvSpPr>
          <p:cNvPr id="30724" name="Text Box 3"/>
          <p:cNvSpPr txBox="1">
            <a:spLocks noChangeArrowheads="1"/>
          </p:cNvSpPr>
          <p:nvPr/>
        </p:nvSpPr>
        <p:spPr bwMode="auto">
          <a:xfrm>
            <a:off x="1260475" y="5730875"/>
            <a:ext cx="8108950" cy="749300"/>
          </a:xfrm>
          <a:prstGeom prst="rect">
            <a:avLst/>
          </a:prstGeom>
          <a:noFill/>
          <a:ln w="9525">
            <a:noFill/>
            <a:round/>
            <a:headEnd/>
            <a:tailEnd/>
          </a:ln>
        </p:spPr>
        <p:txBody>
          <a:bodyPr lIns="64440" tIns="32040" rIns="64440" bIns="32040">
            <a:prstTxWarp prst="textNoShape">
              <a:avLst/>
            </a:prstTxWarp>
            <a:spAutoFit/>
          </a:bodyPr>
          <a:lstStyle/>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1300">
              <a:solidFill>
                <a:srgbClr val="6699FF"/>
              </a:solidFill>
              <a:latin typeface="Futura Book" pitchFamily="32" charset="0"/>
              <a:ea typeface="DejaVu Sans" charset="0"/>
              <a:cs typeface="DejaVu Sans" charset="0"/>
            </a:endParaRP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a:solidFill>
                  <a:srgbClr val="000000"/>
                </a:solidFill>
                <a:ea typeface="DejaVu Sans" charset="0"/>
                <a:cs typeface="DejaVu Sans" charset="0"/>
              </a:rPr>
              <a:t>Courbe de la concentration de dioxyde de carbone dans l'atmosphère terrestre</a:t>
            </a: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a:solidFill>
                  <a:srgbClr val="000000"/>
                </a:solidFill>
                <a:ea typeface="DejaVu Sans" charset="0"/>
                <a:cs typeface="DejaVu Sans" charset="0"/>
              </a:rPr>
              <a:t>Courbe de la température moyenne globale sur les 1 000 dernières années</a:t>
            </a:r>
          </a:p>
        </p:txBody>
      </p:sp>
      <p:sp>
        <p:nvSpPr>
          <p:cNvPr id="30725" name="Line 4"/>
          <p:cNvSpPr>
            <a:spLocks noChangeShapeType="1"/>
          </p:cNvSpPr>
          <p:nvPr/>
        </p:nvSpPr>
        <p:spPr bwMode="auto">
          <a:xfrm>
            <a:off x="539750" y="6118225"/>
            <a:ext cx="539750" cy="1588"/>
          </a:xfrm>
          <a:prstGeom prst="line">
            <a:avLst/>
          </a:prstGeom>
          <a:noFill/>
          <a:ln w="38160">
            <a:solidFill>
              <a:srgbClr val="0066FF"/>
            </a:solidFill>
            <a:miter lim="800000"/>
            <a:headEnd/>
            <a:tailEnd/>
          </a:ln>
        </p:spPr>
        <p:txBody>
          <a:bodyPr>
            <a:prstTxWarp prst="textNoShape">
              <a:avLst/>
            </a:prstTxWarp>
          </a:bodyPr>
          <a:lstStyle/>
          <a:p>
            <a:endParaRPr lang="fr-FR"/>
          </a:p>
        </p:txBody>
      </p:sp>
      <p:sp>
        <p:nvSpPr>
          <p:cNvPr id="30726" name="Line 5"/>
          <p:cNvSpPr>
            <a:spLocks noChangeShapeType="1"/>
          </p:cNvSpPr>
          <p:nvPr/>
        </p:nvSpPr>
        <p:spPr bwMode="auto">
          <a:xfrm>
            <a:off x="539750" y="6300788"/>
            <a:ext cx="539750" cy="1587"/>
          </a:xfrm>
          <a:prstGeom prst="line">
            <a:avLst/>
          </a:prstGeom>
          <a:noFill/>
          <a:ln w="38160">
            <a:solidFill>
              <a:srgbClr val="FF0000"/>
            </a:solidFill>
            <a:miter lim="800000"/>
            <a:headEnd/>
            <a:tailEnd/>
          </a:ln>
        </p:spPr>
        <p:txBody>
          <a:bodyPr>
            <a:prstTxWarp prst="textNoShape">
              <a:avLst/>
            </a:prstTxWarp>
          </a:bodyPr>
          <a:lstStyle/>
          <a:p>
            <a:endParaRPr lang="fr-FR"/>
          </a:p>
        </p:txBody>
      </p:sp>
      <p:pic>
        <p:nvPicPr>
          <p:cNvPr id="30727" name="Image 7"/>
          <p:cNvPicPr>
            <a:picLocks noChangeAspect="1"/>
          </p:cNvPicPr>
          <p:nvPr/>
        </p:nvPicPr>
        <p:blipFill>
          <a:blip r:embed="rId4"/>
          <a:srcRect/>
          <a:stretch>
            <a:fillRect/>
          </a:stretch>
        </p:blipFill>
        <p:spPr bwMode="auto">
          <a:xfrm>
            <a:off x="0" y="0"/>
            <a:ext cx="1955800" cy="12700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52400"/>
            <a:ext cx="8229600" cy="1143000"/>
          </a:xfrm>
        </p:spPr>
        <p:txBody>
          <a:bodyPr>
            <a:noAutofit/>
          </a:bodyPr>
          <a:lstStyle/>
          <a:p>
            <a:pPr>
              <a:defRPr/>
            </a:pPr>
            <a:r>
              <a:rPr lang="fr-FR" sz="3600" dirty="0" smtClean="0"/>
              <a:t>Enjeu territorial de transition énergétique</a:t>
            </a:r>
            <a:endParaRPr lang="fr-FR" sz="3600" dirty="0">
              <a:solidFill>
                <a:schemeClr val="accent6"/>
              </a:solidFill>
            </a:endParaRPr>
          </a:p>
        </p:txBody>
      </p:sp>
      <p:pic>
        <p:nvPicPr>
          <p:cNvPr id="10" name="Image 9"/>
          <p:cNvPicPr>
            <a:picLocks noChangeAspect="1"/>
          </p:cNvPicPr>
          <p:nvPr/>
        </p:nvPicPr>
        <p:blipFill>
          <a:blip r:embed="rId2"/>
          <a:stretch>
            <a:fillRect/>
          </a:stretch>
        </p:blipFill>
        <p:spPr>
          <a:xfrm>
            <a:off x="152400" y="1066800"/>
            <a:ext cx="8915400" cy="53641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437" name="Rectangle 11"/>
          <p:cNvSpPr>
            <a:spLocks noChangeArrowheads="1"/>
          </p:cNvSpPr>
          <p:nvPr/>
        </p:nvSpPr>
        <p:spPr bwMode="auto">
          <a:xfrm>
            <a:off x="152400" y="6335713"/>
            <a:ext cx="4572000" cy="369887"/>
          </a:xfrm>
          <a:prstGeom prst="rect">
            <a:avLst/>
          </a:prstGeom>
          <a:noFill/>
          <a:ln w="9525">
            <a:noFill/>
            <a:miter lim="800000"/>
            <a:headEnd/>
            <a:tailEnd/>
          </a:ln>
        </p:spPr>
        <p:txBody>
          <a:bodyPr>
            <a:prstTxWarp prst="textNoShape">
              <a:avLst/>
            </a:prstTxWarp>
            <a:spAutoFit/>
          </a:bodyPr>
          <a:lstStyle/>
          <a:p>
            <a:r>
              <a:rPr lang="fr-FR" dirty="0">
                <a:hlinkClick r:id="rId3"/>
              </a:rPr>
              <a:t>Source</a:t>
            </a:r>
            <a:endParaRPr lang="fr-F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7" name="Titre 1"/>
          <p:cNvSpPr txBox="1">
            <a:spLocks/>
          </p:cNvSpPr>
          <p:nvPr/>
        </p:nvSpPr>
        <p:spPr bwMode="auto">
          <a:xfrm>
            <a:off x="0" y="6705600"/>
            <a:ext cx="9144000" cy="1143000"/>
          </a:xfrm>
          <a:prstGeom prst="rect">
            <a:avLst/>
          </a:prstGeom>
          <a:noFill/>
          <a:ln w="9525">
            <a:noFill/>
            <a:miter lim="800000"/>
            <a:headEnd/>
            <a:tailEnd/>
          </a:ln>
        </p:spPr>
        <p:txBody>
          <a:bodyPr anchor="ctr">
            <a:prstTxWarp prst="textNoShape">
              <a:avLst/>
            </a:prstTxWarp>
          </a:bodyPr>
          <a:lstStyle/>
          <a:p>
            <a:pPr algn="ctr"/>
            <a:endParaRPr lang="fr-FR" sz="3600" b="1" dirty="0">
              <a:solidFill>
                <a:srgbClr val="03763D"/>
              </a:solidFill>
              <a:latin typeface="Calibri" charset="0"/>
            </a:endParaRPr>
          </a:p>
        </p:txBody>
      </p:sp>
      <p:sp>
        <p:nvSpPr>
          <p:cNvPr id="9" name="Titre 1"/>
          <p:cNvSpPr txBox="1">
            <a:spLocks/>
          </p:cNvSpPr>
          <p:nvPr/>
        </p:nvSpPr>
        <p:spPr bwMode="auto">
          <a:xfrm>
            <a:off x="0" y="762000"/>
            <a:ext cx="9144000" cy="1143000"/>
          </a:xfrm>
          <a:prstGeom prst="rect">
            <a:avLst/>
          </a:prstGeom>
          <a:noFill/>
          <a:ln w="9525">
            <a:noFill/>
            <a:miter lim="800000"/>
            <a:headEnd/>
            <a:tailEnd/>
          </a:ln>
        </p:spPr>
        <p:txBody>
          <a:bodyPr anchor="ctr">
            <a:prstTxWarp prst="textNoShape">
              <a:avLst/>
            </a:prstTxWarp>
          </a:bodyPr>
          <a:lstStyle/>
          <a:p>
            <a:pPr algn="ctr" eaLnBrk="0" hangingPunct="0">
              <a:defRPr/>
            </a:pPr>
            <a:r>
              <a:rPr sz="4400" b="1" dirty="0" smtClean="0"/>
              <a:t>Le changement (climatique) c'est maintenant</a:t>
            </a:r>
            <a:endParaRPr lang="fr-FR" sz="4400" b="1" dirty="0" smtClean="0"/>
          </a:p>
          <a:p>
            <a:pPr algn="ctr" eaLnBrk="0" hangingPunct="0">
              <a:defRPr/>
            </a:pPr>
            <a:r>
              <a:rPr lang="fr-FR" sz="1600" dirty="0" smtClean="0">
                <a:hlinkClick r:id="rId3"/>
              </a:rPr>
              <a:t>https://www.youtube.com/watch?v=OQBcrKqyHJI</a:t>
            </a:r>
            <a:endParaRPr lang="fr-FR" sz="1600" dirty="0" smtClean="0"/>
          </a:p>
          <a:p>
            <a:pPr algn="ctr" eaLnBrk="0" hangingPunct="0">
              <a:defRPr/>
            </a:pPr>
            <a:endParaRPr lang="fr-FR" sz="4400" dirty="0" smtClean="0"/>
          </a:p>
          <a:p>
            <a:pPr algn="ctr" eaLnBrk="0" hangingPunct="0">
              <a:defRPr/>
            </a:pPr>
            <a:endParaRPr lang="fr-FR" sz="4400" dirty="0" smtClean="0">
              <a:latin typeface="+mj-lt"/>
            </a:endParaRPr>
          </a:p>
        </p:txBody>
      </p:sp>
      <p:pic>
        <p:nvPicPr>
          <p:cNvPr id="8" name="Image 7"/>
          <p:cNvPicPr>
            <a:picLocks noChangeAspect="1"/>
          </p:cNvPicPr>
          <p:nvPr/>
        </p:nvPicPr>
        <p:blipFill>
          <a:blip r:embed="rId4"/>
          <a:stretch>
            <a:fillRect/>
          </a:stretch>
        </p:blipFill>
        <p:spPr>
          <a:xfrm>
            <a:off x="438150" y="1981200"/>
            <a:ext cx="8267700" cy="47244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7" name="Titre 1"/>
          <p:cNvSpPr txBox="1">
            <a:spLocks/>
          </p:cNvSpPr>
          <p:nvPr/>
        </p:nvSpPr>
        <p:spPr bwMode="auto">
          <a:xfrm>
            <a:off x="0" y="6705600"/>
            <a:ext cx="9144000" cy="1143000"/>
          </a:xfrm>
          <a:prstGeom prst="rect">
            <a:avLst/>
          </a:prstGeom>
          <a:noFill/>
          <a:ln w="9525">
            <a:noFill/>
            <a:miter lim="800000"/>
            <a:headEnd/>
            <a:tailEnd/>
          </a:ln>
        </p:spPr>
        <p:txBody>
          <a:bodyPr anchor="ctr">
            <a:prstTxWarp prst="textNoShape">
              <a:avLst/>
            </a:prstTxWarp>
          </a:bodyPr>
          <a:lstStyle/>
          <a:p>
            <a:pPr algn="ctr"/>
            <a:endParaRPr lang="fr-FR" sz="3600" b="1" dirty="0">
              <a:solidFill>
                <a:srgbClr val="03763D"/>
              </a:solidFill>
              <a:latin typeface="Calibri" charset="0"/>
            </a:endParaRPr>
          </a:p>
        </p:txBody>
      </p:sp>
      <p:sp>
        <p:nvSpPr>
          <p:cNvPr id="9" name="Titre 1"/>
          <p:cNvSpPr txBox="1">
            <a:spLocks/>
          </p:cNvSpPr>
          <p:nvPr/>
        </p:nvSpPr>
        <p:spPr bwMode="auto">
          <a:xfrm>
            <a:off x="0" y="685800"/>
            <a:ext cx="9144000" cy="1143000"/>
          </a:xfrm>
          <a:prstGeom prst="rect">
            <a:avLst/>
          </a:prstGeom>
          <a:noFill/>
          <a:ln w="9525">
            <a:noFill/>
            <a:miter lim="800000"/>
            <a:headEnd/>
            <a:tailEnd/>
          </a:ln>
        </p:spPr>
        <p:txBody>
          <a:bodyPr anchor="ctr">
            <a:prstTxWarp prst="textNoShape">
              <a:avLst/>
            </a:prstTxWarp>
          </a:bodyPr>
          <a:lstStyle/>
          <a:p>
            <a:pPr algn="ctr"/>
            <a:r>
              <a:rPr lang="fr-FR" sz="4400" b="1" dirty="0" smtClean="0"/>
              <a:t>Une logique industrielle (volume) qui n’a plus de sens. Par exemple: le sucre</a:t>
            </a:r>
          </a:p>
          <a:p>
            <a:pPr algn="ctr" eaLnBrk="0" hangingPunct="0">
              <a:defRPr/>
            </a:pPr>
            <a:r>
              <a:rPr lang="fr-FR" sz="1600" dirty="0" smtClean="0">
                <a:hlinkClick r:id="rId3"/>
              </a:rPr>
              <a:t>https://www.youtube.com/watch?v=b_xF9Ak7TMs</a:t>
            </a:r>
            <a:r>
              <a:rPr lang="fr-FR" sz="1600" dirty="0" smtClean="0"/>
              <a:t> </a:t>
            </a:r>
          </a:p>
          <a:p>
            <a:pPr algn="ctr" eaLnBrk="0" hangingPunct="0">
              <a:defRPr/>
            </a:pPr>
            <a:endParaRPr lang="fr-FR" sz="4400" dirty="0" smtClean="0"/>
          </a:p>
          <a:p>
            <a:pPr algn="ctr" eaLnBrk="0" hangingPunct="0">
              <a:defRPr/>
            </a:pPr>
            <a:endParaRPr lang="fr-FR" sz="4400" dirty="0" smtClean="0">
              <a:latin typeface="+mj-lt"/>
            </a:endParaRPr>
          </a:p>
        </p:txBody>
      </p:sp>
      <p:pic>
        <p:nvPicPr>
          <p:cNvPr id="5" name="Image 4"/>
          <p:cNvPicPr>
            <a:picLocks noChangeAspect="1"/>
          </p:cNvPicPr>
          <p:nvPr/>
        </p:nvPicPr>
        <p:blipFill>
          <a:blip r:embed="rId4"/>
          <a:stretch>
            <a:fillRect/>
          </a:stretch>
        </p:blipFill>
        <p:spPr>
          <a:xfrm>
            <a:off x="444500" y="1917700"/>
            <a:ext cx="8255000" cy="47117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3" name="Image 12"/>
          <p:cNvPicPr>
            <a:picLocks noChangeAspect="1"/>
          </p:cNvPicPr>
          <p:nvPr/>
        </p:nvPicPr>
        <p:blipFill>
          <a:blip r:embed="rId3">
            <a:duotone>
              <a:srgbClr val="BD568D"/>
              <a:srgbClr val="FFF1C1"/>
            </a:duotone>
            <a:alphaModFix amt="82000"/>
          </a:blip>
          <a:stretch>
            <a:fillRect/>
          </a:stretch>
        </p:blipFill>
        <p:spPr>
          <a:xfrm>
            <a:off x="6705600" y="1676400"/>
            <a:ext cx="5499100" cy="4051300"/>
          </a:xfrm>
          <a:prstGeom prst="rect">
            <a:avLst/>
          </a:prstGeom>
        </p:spPr>
      </p:pic>
      <p:pic>
        <p:nvPicPr>
          <p:cNvPr id="10" name="Image 9"/>
          <p:cNvPicPr>
            <a:picLocks noChangeAspect="1"/>
          </p:cNvPicPr>
          <p:nvPr/>
        </p:nvPicPr>
        <p:blipFill>
          <a:blip r:embed="rId4">
            <a:clrChange>
              <a:clrFrom>
                <a:srgbClr val="FFFEE7"/>
              </a:clrFrom>
              <a:clrTo>
                <a:srgbClr val="FFFEE7">
                  <a:alpha val="0"/>
                </a:srgbClr>
              </a:clrTo>
            </a:clrChange>
            <a:duotone>
              <a:srgbClr val="BD568D"/>
              <a:srgbClr val="FFF1C1"/>
            </a:duotone>
            <a:lum bright="6000" contrast="26000"/>
            <a:alphaModFix amt="72000"/>
          </a:blip>
          <a:stretch>
            <a:fillRect/>
          </a:stretch>
        </p:blipFill>
        <p:spPr>
          <a:xfrm>
            <a:off x="-1133088" y="1676400"/>
            <a:ext cx="3952488" cy="4051300"/>
          </a:xfrm>
          <a:prstGeom prst="rect">
            <a:avLst/>
          </a:prstGeom>
        </p:spPr>
      </p:pic>
      <p:sp>
        <p:nvSpPr>
          <p:cNvPr id="33797" name="Titre 1"/>
          <p:cNvSpPr txBox="1">
            <a:spLocks/>
          </p:cNvSpPr>
          <p:nvPr/>
        </p:nvSpPr>
        <p:spPr bwMode="auto">
          <a:xfrm>
            <a:off x="0" y="6705600"/>
            <a:ext cx="9144000" cy="1143000"/>
          </a:xfrm>
          <a:prstGeom prst="rect">
            <a:avLst/>
          </a:prstGeom>
          <a:noFill/>
          <a:ln w="9525">
            <a:noFill/>
            <a:miter lim="800000"/>
            <a:headEnd/>
            <a:tailEnd/>
          </a:ln>
        </p:spPr>
        <p:txBody>
          <a:bodyPr anchor="ctr">
            <a:prstTxWarp prst="textNoShape">
              <a:avLst/>
            </a:prstTxWarp>
          </a:bodyPr>
          <a:lstStyle/>
          <a:p>
            <a:pPr algn="ctr"/>
            <a:endParaRPr lang="fr-FR" sz="3600" b="1" dirty="0">
              <a:solidFill>
                <a:srgbClr val="03763D"/>
              </a:solidFill>
              <a:latin typeface="Calibri" charset="0"/>
            </a:endParaRPr>
          </a:p>
        </p:txBody>
      </p:sp>
      <p:sp>
        <p:nvSpPr>
          <p:cNvPr id="9" name="Titre 1"/>
          <p:cNvSpPr txBox="1">
            <a:spLocks/>
          </p:cNvSpPr>
          <p:nvPr/>
        </p:nvSpPr>
        <p:spPr bwMode="auto">
          <a:xfrm>
            <a:off x="0" y="152400"/>
            <a:ext cx="9144000" cy="1143000"/>
          </a:xfrm>
          <a:prstGeom prst="rect">
            <a:avLst/>
          </a:prstGeom>
          <a:noFill/>
          <a:ln w="9525">
            <a:noFill/>
            <a:miter lim="800000"/>
            <a:headEnd/>
            <a:tailEnd/>
          </a:ln>
        </p:spPr>
        <p:txBody>
          <a:bodyPr anchor="ctr">
            <a:prstTxWarp prst="textNoShape">
              <a:avLst/>
            </a:prstTxWarp>
          </a:bodyPr>
          <a:lstStyle/>
          <a:p>
            <a:pPr algn="ctr" eaLnBrk="0" hangingPunct="0">
              <a:defRPr/>
            </a:pPr>
            <a:r>
              <a:rPr lang="fr-FR" sz="4400" dirty="0" smtClean="0"/>
              <a:t>Logique industrielle</a:t>
            </a:r>
            <a:r>
              <a:rPr lang="fr-FR" sz="4400" dirty="0" smtClean="0">
                <a:latin typeface="+mj-lt"/>
              </a:rPr>
              <a:t/>
            </a:r>
            <a:br>
              <a:rPr lang="fr-FR" sz="4400" dirty="0" smtClean="0">
                <a:latin typeface="+mj-lt"/>
              </a:rPr>
            </a:br>
            <a:r>
              <a:rPr lang="fr-FR" sz="2800" dirty="0" smtClean="0">
                <a:latin typeface="+mj-lt"/>
              </a:rPr>
              <a:t>(orienté VOLUME, non soutenable)</a:t>
            </a:r>
            <a:endParaRPr lang="fr-FR" sz="2800" dirty="0">
              <a:latin typeface="+mj-lt"/>
            </a:endParaRPr>
          </a:p>
        </p:txBody>
      </p:sp>
      <p:pic>
        <p:nvPicPr>
          <p:cNvPr id="14" name="Image 3"/>
          <p:cNvPicPr>
            <a:picLocks noChangeAspect="1"/>
          </p:cNvPicPr>
          <p:nvPr/>
        </p:nvPicPr>
        <p:blipFill>
          <a:blip r:embed="rId5">
            <a:grayscl/>
          </a:blip>
          <a:srcRect l="2632" t="16667" b="62820"/>
          <a:stretch>
            <a:fillRect/>
          </a:stretch>
        </p:blipFill>
        <p:spPr bwMode="auto">
          <a:xfrm>
            <a:off x="1447800" y="5562600"/>
            <a:ext cx="6324600" cy="106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itre 1"/>
          <p:cNvSpPr>
            <a:spLocks noGrp="1"/>
          </p:cNvSpPr>
          <p:nvPr>
            <p:ph type="title"/>
          </p:nvPr>
        </p:nvSpPr>
        <p:spPr>
          <a:xfrm>
            <a:off x="457200" y="-152400"/>
            <a:ext cx="8229600" cy="1143000"/>
          </a:xfrm>
        </p:spPr>
        <p:txBody>
          <a:bodyPr>
            <a:normAutofit/>
          </a:bodyPr>
          <a:lstStyle/>
          <a:p>
            <a:r>
              <a:rPr lang="fr-FR" u="sng" dirty="0" smtClean="0">
                <a:solidFill>
                  <a:srgbClr val="BD568E"/>
                </a:solidFill>
              </a:rPr>
              <a:t>1800</a:t>
            </a:r>
            <a:r>
              <a:rPr lang="fr-FR" dirty="0" smtClean="0">
                <a:solidFill>
                  <a:srgbClr val="BD568E"/>
                </a:solidFill>
              </a:rPr>
              <a:t>… 1929… 1980/90</a:t>
            </a:r>
          </a:p>
        </p:txBody>
      </p:sp>
      <p:grpSp>
        <p:nvGrpSpPr>
          <p:cNvPr id="2" name="Grouper 7"/>
          <p:cNvGrpSpPr/>
          <p:nvPr/>
        </p:nvGrpSpPr>
        <p:grpSpPr>
          <a:xfrm>
            <a:off x="-1" y="990600"/>
            <a:ext cx="6096001" cy="2895600"/>
            <a:chOff x="-1219200" y="1407269"/>
            <a:chExt cx="6685503" cy="3124200"/>
          </a:xfrm>
          <a:effectLst>
            <a:outerShdw blurRad="50800" dist="38100" dir="2700000" algn="br">
              <a:srgbClr val="000000">
                <a:alpha val="43000"/>
              </a:srgbClr>
            </a:outerShdw>
          </a:effectLst>
        </p:grpSpPr>
        <p:pic>
          <p:nvPicPr>
            <p:cNvPr id="13" name="Image 4"/>
            <p:cNvPicPr>
              <a:picLocks noChangeAspect="1"/>
            </p:cNvPicPr>
            <p:nvPr/>
          </p:nvPicPr>
          <p:blipFill>
            <a:blip r:embed="rId3">
              <a:grayscl/>
            </a:blip>
            <a:srcRect l="4310" t="14755" r="20055" b="32970"/>
            <a:stretch>
              <a:fillRect/>
            </a:stretch>
          </p:blipFill>
          <p:spPr bwMode="auto">
            <a:xfrm>
              <a:off x="-1219200" y="1407269"/>
              <a:ext cx="6685503" cy="3124200"/>
            </a:xfrm>
            <a:prstGeom prst="rect">
              <a:avLst/>
            </a:prstGeom>
            <a:noFill/>
            <a:ln w="9525">
              <a:noFill/>
              <a:miter lim="800000"/>
              <a:headEnd/>
              <a:tailEnd/>
            </a:ln>
            <a:effectLst/>
          </p:spPr>
        </p:pic>
        <p:sp>
          <p:nvSpPr>
            <p:cNvPr id="14" name="Rectangle 13"/>
            <p:cNvSpPr/>
            <p:nvPr/>
          </p:nvSpPr>
          <p:spPr>
            <a:xfrm>
              <a:off x="3124200" y="2134614"/>
              <a:ext cx="2342103" cy="9144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grpSp>
      <p:sp>
        <p:nvSpPr>
          <p:cNvPr id="12" name="Cadre 11"/>
          <p:cNvSpPr/>
          <p:nvPr/>
        </p:nvSpPr>
        <p:spPr>
          <a:xfrm>
            <a:off x="2667000" y="1447801"/>
            <a:ext cx="1293415" cy="533400"/>
          </a:xfrm>
          <a:prstGeom prst="frame">
            <a:avLst/>
          </a:prstGeom>
          <a:solidFill>
            <a:srgbClr val="BD568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pic>
        <p:nvPicPr>
          <p:cNvPr id="16" name="Image 3"/>
          <p:cNvPicPr>
            <a:picLocks noChangeAspect="1"/>
          </p:cNvPicPr>
          <p:nvPr/>
        </p:nvPicPr>
        <p:blipFill>
          <a:blip r:embed="rId4">
            <a:grayscl/>
          </a:blip>
          <a:srcRect l="2632" t="16667" b="62820"/>
          <a:stretch>
            <a:fillRect/>
          </a:stretch>
        </p:blipFill>
        <p:spPr bwMode="auto">
          <a:xfrm>
            <a:off x="0" y="4191000"/>
            <a:ext cx="4757730" cy="685800"/>
          </a:xfrm>
          <a:prstGeom prst="rect">
            <a:avLst/>
          </a:prstGeom>
          <a:noFill/>
          <a:ln w="9525">
            <a:noFill/>
            <a:miter lim="800000"/>
            <a:headEnd/>
            <a:tailEnd/>
          </a:ln>
        </p:spPr>
      </p:pic>
      <p:sp>
        <p:nvSpPr>
          <p:cNvPr id="18" name="ZoneTexte 17"/>
          <p:cNvSpPr txBox="1"/>
          <p:nvPr/>
        </p:nvSpPr>
        <p:spPr>
          <a:xfrm>
            <a:off x="0" y="3810000"/>
            <a:ext cx="2286000" cy="369332"/>
          </a:xfrm>
          <a:prstGeom prst="rect">
            <a:avLst/>
          </a:prstGeom>
          <a:noFill/>
        </p:spPr>
        <p:txBody>
          <a:bodyPr wrap="square" rtlCol="0">
            <a:spAutoFit/>
          </a:bodyPr>
          <a:lstStyle/>
          <a:p>
            <a:r>
              <a:rPr lang="fr-FR" dirty="0" smtClean="0"/>
              <a:t>Source: IEEFC</a:t>
            </a:r>
            <a:endParaRPr lang="fr-FR" dirty="0"/>
          </a:p>
        </p:txBody>
      </p:sp>
      <p:sp>
        <p:nvSpPr>
          <p:cNvPr id="17" name="ZoneTexte 16"/>
          <p:cNvSpPr txBox="1"/>
          <p:nvPr/>
        </p:nvSpPr>
        <p:spPr>
          <a:xfrm>
            <a:off x="0" y="5029200"/>
            <a:ext cx="9144000" cy="2031325"/>
          </a:xfrm>
          <a:prstGeom prst="rect">
            <a:avLst/>
          </a:prstGeom>
          <a:noFill/>
        </p:spPr>
        <p:txBody>
          <a:bodyPr wrap="square" rtlCol="0">
            <a:spAutoFit/>
          </a:bodyPr>
          <a:lstStyle/>
          <a:p>
            <a:r>
              <a:rPr lang="fr-FR" dirty="0" smtClean="0"/>
              <a:t>Du début de l’ère industrielle jusque dans les années 90: un tissu économique d’entreprises « familiales » qui ont une vision moyen - long terme de leurs activités. Les externalités négatives (pollutions, etc.) sont considérées comme surmontables / réparables par les parties prenantes territoriales dans leur majorité.</a:t>
            </a:r>
          </a:p>
          <a:p>
            <a:endParaRPr lang="fr-FR" dirty="0" smtClean="0"/>
          </a:p>
          <a:p>
            <a:r>
              <a:rPr lang="fr-FR" dirty="0" smtClean="0"/>
              <a:t>Les acteurs de la chaine de valeur ont un rapport de force à peu près équilibré.</a:t>
            </a:r>
          </a:p>
          <a:p>
            <a:r>
              <a:rPr lang="fr-FR" dirty="0" smtClean="0"/>
              <a:t>   </a:t>
            </a:r>
            <a:endParaRPr lang="fr-F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re 1"/>
          <p:cNvSpPr txBox="1">
            <a:spLocks/>
          </p:cNvSpPr>
          <p:nvPr/>
        </p:nvSpPr>
        <p:spPr>
          <a:xfrm>
            <a:off x="0" y="-152400"/>
            <a:ext cx="9144000" cy="1143000"/>
          </a:xfrm>
          <a:prstGeom prst="rect">
            <a:avLst/>
          </a:prstGeom>
        </p:spPr>
        <p:txBody>
          <a:bodyPr vert="horz" lIns="91440" tIns="45720" rIns="91440" bIns="45720" rtlCol="0" anchor="ctr">
            <a:norm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fr-FR" sz="4400" b="0" i="0" u="sng" strike="noStrike" kern="1200" cap="none" spc="0" normalizeH="0" baseline="0" noProof="0" dirty="0" smtClean="0">
                <a:ln>
                  <a:noFill/>
                </a:ln>
                <a:solidFill>
                  <a:schemeClr val="accent3">
                    <a:lumMod val="75000"/>
                  </a:schemeClr>
                </a:solidFill>
                <a:effectLst/>
                <a:uLnTx/>
                <a:uFillTx/>
                <a:latin typeface="+mj-lt"/>
                <a:ea typeface="+mj-ea"/>
                <a:cs typeface="+mj-cs"/>
              </a:rPr>
              <a:t>1800</a:t>
            </a:r>
            <a:r>
              <a:rPr kumimoji="0" lang="fr-FR" sz="4400" b="0" i="0" u="none" strike="noStrike" kern="1200" cap="none" spc="0" normalizeH="0" baseline="0" noProof="0" dirty="0" smtClean="0">
                <a:ln>
                  <a:noFill/>
                </a:ln>
                <a:solidFill>
                  <a:schemeClr val="accent3">
                    <a:lumMod val="75000"/>
                  </a:schemeClr>
                </a:solidFill>
                <a:effectLst/>
                <a:uLnTx/>
                <a:uFillTx/>
                <a:latin typeface="+mj-lt"/>
                <a:ea typeface="+mj-ea"/>
                <a:cs typeface="+mj-cs"/>
              </a:rPr>
              <a:t>…</a:t>
            </a:r>
            <a:r>
              <a:rPr kumimoji="0" lang="fr-FR" sz="4400" b="0" i="0" u="none" strike="noStrike" kern="1200" cap="none" spc="0" normalizeH="0" baseline="0" noProof="0" dirty="0" smtClean="0">
                <a:ln>
                  <a:noFill/>
                </a:ln>
                <a:solidFill>
                  <a:srgbClr val="BD568E"/>
                </a:solidFill>
                <a:effectLst/>
                <a:uLnTx/>
                <a:uFillTx/>
                <a:latin typeface="+mj-lt"/>
                <a:ea typeface="+mj-ea"/>
                <a:cs typeface="+mj-cs"/>
              </a:rPr>
              <a:t>	      	 	</a:t>
            </a:r>
            <a:r>
              <a:rPr kumimoji="0" lang="fr-FR" sz="4400" b="0" i="0" u="none" strike="noStrike" kern="1200" cap="none" spc="0" normalizeH="0" noProof="0" dirty="0" smtClean="0">
                <a:ln>
                  <a:noFill/>
                </a:ln>
                <a:solidFill>
                  <a:srgbClr val="BD568E"/>
                </a:solidFill>
                <a:effectLst/>
                <a:uLnTx/>
                <a:uFillTx/>
                <a:latin typeface="+mj-lt"/>
                <a:ea typeface="+mj-ea"/>
                <a:cs typeface="+mj-cs"/>
              </a:rPr>
              <a:t>  </a:t>
            </a:r>
            <a:r>
              <a:rPr kumimoji="0" lang="fr-FR" sz="4400" b="0" i="0" u="none" strike="noStrike" kern="1200" cap="none" spc="0" normalizeH="0" baseline="0" noProof="0" dirty="0" smtClean="0">
                <a:ln>
                  <a:noFill/>
                </a:ln>
                <a:solidFill>
                  <a:schemeClr val="accent6">
                    <a:lumMod val="75000"/>
                  </a:schemeClr>
                </a:solidFill>
                <a:effectLst/>
                <a:uLnTx/>
                <a:uFillTx/>
                <a:latin typeface="+mj-lt"/>
                <a:ea typeface="+mj-ea"/>
                <a:cs typeface="+mj-cs"/>
              </a:rPr>
              <a:t>1980</a:t>
            </a:r>
            <a:r>
              <a:rPr kumimoji="0" lang="fr-FR" sz="4400" b="0" i="0" u="none" strike="noStrike" kern="1200" cap="none" spc="0" normalizeH="0" baseline="0" noProof="0" dirty="0" smtClean="0">
                <a:ln>
                  <a:noFill/>
                </a:ln>
                <a:solidFill>
                  <a:srgbClr val="BD568E"/>
                </a:solidFill>
                <a:effectLst/>
                <a:uLnTx/>
                <a:uFillTx/>
                <a:latin typeface="+mj-lt"/>
                <a:ea typeface="+mj-ea"/>
                <a:cs typeface="+mj-cs"/>
              </a:rPr>
              <a:t>…		</a:t>
            </a:r>
            <a:endParaRPr kumimoji="0" lang="fr-FR" sz="4400" b="0" i="0" u="none" strike="noStrike" kern="1200" cap="none" spc="0" normalizeH="0" baseline="0" noProof="0" dirty="0" smtClean="0">
              <a:ln>
                <a:noFill/>
              </a:ln>
              <a:solidFill>
                <a:srgbClr val="FF0000"/>
              </a:solidFill>
              <a:effectLst/>
              <a:uLnTx/>
              <a:uFillTx/>
              <a:latin typeface="+mj-lt"/>
              <a:ea typeface="+mj-ea"/>
              <a:cs typeface="+mj-cs"/>
            </a:endParaRPr>
          </a:p>
        </p:txBody>
      </p:sp>
      <p:cxnSp>
        <p:nvCxnSpPr>
          <p:cNvPr id="6" name="Connecteur droit avec flèche 5"/>
          <p:cNvCxnSpPr/>
          <p:nvPr/>
        </p:nvCxnSpPr>
        <p:spPr>
          <a:xfrm flipV="1">
            <a:off x="228600" y="1676400"/>
            <a:ext cx="3429000" cy="3124200"/>
          </a:xfrm>
          <a:prstGeom prst="straightConnector1">
            <a:avLst/>
          </a:prstGeom>
          <a:ln w="762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7" name="ZoneTexte 16"/>
          <p:cNvSpPr txBox="1"/>
          <p:nvPr/>
        </p:nvSpPr>
        <p:spPr>
          <a:xfrm rot="19079470">
            <a:off x="-285950" y="2581532"/>
            <a:ext cx="3835118" cy="461665"/>
          </a:xfrm>
          <a:prstGeom prst="rect">
            <a:avLst/>
          </a:prstGeom>
          <a:noFill/>
        </p:spPr>
        <p:txBody>
          <a:bodyPr wrap="square" rtlCol="0">
            <a:spAutoFit/>
          </a:bodyPr>
          <a:lstStyle/>
          <a:p>
            <a:r>
              <a:rPr lang="fr-FR" sz="2400" b="1" dirty="0" smtClean="0">
                <a:solidFill>
                  <a:schemeClr val="accent3">
                    <a:lumMod val="75000"/>
                  </a:schemeClr>
                </a:solidFill>
              </a:rPr>
              <a:t>Conforts / santé (physique)</a:t>
            </a:r>
            <a:endParaRPr lang="fr-FR" sz="2400" b="1" dirty="0">
              <a:solidFill>
                <a:schemeClr val="accent3">
                  <a:lumMod val="75000"/>
                </a:schemeClr>
              </a:solidFill>
            </a:endParaRPr>
          </a:p>
        </p:txBody>
      </p:sp>
      <p:sp>
        <p:nvSpPr>
          <p:cNvPr id="19" name="Moins 18"/>
          <p:cNvSpPr/>
          <p:nvPr/>
        </p:nvSpPr>
        <p:spPr>
          <a:xfrm>
            <a:off x="1524000" y="5867400"/>
            <a:ext cx="685800" cy="609600"/>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Croix 19"/>
          <p:cNvSpPr/>
          <p:nvPr/>
        </p:nvSpPr>
        <p:spPr>
          <a:xfrm>
            <a:off x="0" y="5410200"/>
            <a:ext cx="1447800" cy="1371600"/>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ZoneTexte 20"/>
          <p:cNvSpPr txBox="1"/>
          <p:nvPr/>
        </p:nvSpPr>
        <p:spPr>
          <a:xfrm>
            <a:off x="114300" y="5100935"/>
            <a:ext cx="2667000" cy="461665"/>
          </a:xfrm>
          <a:prstGeom prst="rect">
            <a:avLst/>
          </a:prstGeom>
          <a:noFill/>
        </p:spPr>
        <p:txBody>
          <a:bodyPr wrap="square" rtlCol="0">
            <a:spAutoFit/>
          </a:bodyPr>
          <a:lstStyle/>
          <a:p>
            <a:r>
              <a:rPr lang="fr-FR" sz="2400" b="1" dirty="0" smtClean="0">
                <a:solidFill>
                  <a:schemeClr val="accent3">
                    <a:lumMod val="75000"/>
                  </a:schemeClr>
                </a:solidFill>
              </a:rPr>
              <a:t>Externalités:</a:t>
            </a:r>
            <a:endParaRPr lang="fr-FR" sz="2400" b="1" dirty="0">
              <a:solidFill>
                <a:schemeClr val="accent3">
                  <a:lumMod val="75000"/>
                </a:schemeClr>
              </a:solidFill>
            </a:endParaRPr>
          </a:p>
        </p:txBody>
      </p:sp>
      <p:pic>
        <p:nvPicPr>
          <p:cNvPr id="25" name="Image 13"/>
          <p:cNvPicPr>
            <a:picLocks noChangeAspect="1"/>
          </p:cNvPicPr>
          <p:nvPr/>
        </p:nvPicPr>
        <p:blipFill>
          <a:blip r:embed="rId2"/>
          <a:srcRect r="67017"/>
          <a:stretch>
            <a:fillRect/>
          </a:stretch>
        </p:blipFill>
        <p:spPr bwMode="auto">
          <a:xfrm>
            <a:off x="307975" y="1219200"/>
            <a:ext cx="1139825" cy="1093788"/>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re 1"/>
          <p:cNvSpPr txBox="1">
            <a:spLocks/>
          </p:cNvSpPr>
          <p:nvPr/>
        </p:nvSpPr>
        <p:spPr>
          <a:xfrm>
            <a:off x="0" y="-152400"/>
            <a:ext cx="9144000" cy="1143000"/>
          </a:xfrm>
          <a:prstGeom prst="rect">
            <a:avLst/>
          </a:prstGeom>
        </p:spPr>
        <p:txBody>
          <a:bodyPr vert="horz" lIns="91440" tIns="45720" rIns="91440" bIns="45720" rtlCol="0" anchor="ctr">
            <a:norm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fr-FR" sz="4400" b="0" i="0" u="sng" strike="noStrike" kern="1200" cap="none" spc="0" normalizeH="0" baseline="0" noProof="0" dirty="0" smtClean="0">
                <a:ln>
                  <a:noFill/>
                </a:ln>
                <a:solidFill>
                  <a:schemeClr val="accent3">
                    <a:lumMod val="75000"/>
                  </a:schemeClr>
                </a:solidFill>
                <a:effectLst/>
                <a:uLnTx/>
                <a:uFillTx/>
                <a:latin typeface="+mj-lt"/>
                <a:ea typeface="+mj-ea"/>
                <a:cs typeface="+mj-cs"/>
              </a:rPr>
              <a:t>1800</a:t>
            </a:r>
            <a:r>
              <a:rPr kumimoji="0" lang="fr-FR" sz="4400" b="0" i="0" u="none" strike="noStrike" kern="1200" cap="none" spc="0" normalizeH="0" baseline="0" noProof="0" dirty="0" smtClean="0">
                <a:ln>
                  <a:noFill/>
                </a:ln>
                <a:solidFill>
                  <a:schemeClr val="accent3">
                    <a:lumMod val="75000"/>
                  </a:schemeClr>
                </a:solidFill>
                <a:effectLst/>
                <a:uLnTx/>
                <a:uFillTx/>
                <a:latin typeface="+mj-lt"/>
                <a:ea typeface="+mj-ea"/>
                <a:cs typeface="+mj-cs"/>
              </a:rPr>
              <a:t>…</a:t>
            </a:r>
            <a:r>
              <a:rPr kumimoji="0" lang="fr-FR" sz="4400" b="0" i="0" u="none" strike="noStrike" kern="1200" cap="none" spc="0" normalizeH="0" baseline="0" noProof="0" dirty="0" smtClean="0">
                <a:ln>
                  <a:noFill/>
                </a:ln>
                <a:solidFill>
                  <a:srgbClr val="BD568E"/>
                </a:solidFill>
                <a:effectLst/>
                <a:uLnTx/>
                <a:uFillTx/>
                <a:latin typeface="+mj-lt"/>
                <a:ea typeface="+mj-ea"/>
                <a:cs typeface="+mj-cs"/>
              </a:rPr>
              <a:t>	      	 	</a:t>
            </a:r>
            <a:r>
              <a:rPr kumimoji="0" lang="fr-FR" sz="4400" b="0" i="0" u="none" strike="noStrike" kern="1200" cap="none" spc="0" normalizeH="0" noProof="0" dirty="0" smtClean="0">
                <a:ln>
                  <a:noFill/>
                </a:ln>
                <a:solidFill>
                  <a:srgbClr val="BD568E"/>
                </a:solidFill>
                <a:effectLst/>
                <a:uLnTx/>
                <a:uFillTx/>
                <a:latin typeface="+mj-lt"/>
                <a:ea typeface="+mj-ea"/>
                <a:cs typeface="+mj-cs"/>
              </a:rPr>
              <a:t>  </a:t>
            </a:r>
            <a:r>
              <a:rPr kumimoji="0" lang="fr-FR" sz="4400" b="0" i="0" u="none" strike="noStrike" kern="1200" cap="none" spc="0" normalizeH="0" baseline="0" noProof="0" dirty="0" smtClean="0">
                <a:ln>
                  <a:noFill/>
                </a:ln>
                <a:solidFill>
                  <a:schemeClr val="accent6">
                    <a:lumMod val="75000"/>
                  </a:schemeClr>
                </a:solidFill>
                <a:effectLst/>
                <a:uLnTx/>
                <a:uFillTx/>
                <a:latin typeface="+mj-lt"/>
                <a:ea typeface="+mj-ea"/>
                <a:cs typeface="+mj-cs"/>
              </a:rPr>
              <a:t>1980/90</a:t>
            </a:r>
            <a:r>
              <a:rPr kumimoji="0" lang="fr-FR" sz="4400" b="0" i="0" u="none" strike="noStrike" kern="1200" cap="none" spc="0" normalizeH="0" baseline="0" noProof="0" dirty="0" smtClean="0">
                <a:ln>
                  <a:noFill/>
                </a:ln>
                <a:solidFill>
                  <a:srgbClr val="BD568E"/>
                </a:solidFill>
                <a:effectLst/>
                <a:uLnTx/>
                <a:uFillTx/>
                <a:latin typeface="+mj-lt"/>
                <a:ea typeface="+mj-ea"/>
                <a:cs typeface="+mj-cs"/>
              </a:rPr>
              <a:t>…		</a:t>
            </a:r>
            <a:endParaRPr kumimoji="0" lang="fr-FR" sz="4400" b="0" i="0" u="none" strike="noStrike" kern="1200" cap="none" spc="0" normalizeH="0" baseline="0" noProof="0" dirty="0" smtClean="0">
              <a:ln>
                <a:noFill/>
              </a:ln>
              <a:solidFill>
                <a:srgbClr val="FF0000"/>
              </a:solidFill>
              <a:effectLst/>
              <a:uLnTx/>
              <a:uFillTx/>
              <a:latin typeface="+mj-lt"/>
              <a:ea typeface="+mj-ea"/>
              <a:cs typeface="+mj-cs"/>
            </a:endParaRPr>
          </a:p>
        </p:txBody>
      </p:sp>
      <p:cxnSp>
        <p:nvCxnSpPr>
          <p:cNvPr id="6" name="Connecteur droit avec flèche 5"/>
          <p:cNvCxnSpPr/>
          <p:nvPr/>
        </p:nvCxnSpPr>
        <p:spPr>
          <a:xfrm flipV="1">
            <a:off x="228600" y="1676400"/>
            <a:ext cx="3429000" cy="3124200"/>
          </a:xfrm>
          <a:prstGeom prst="straightConnector1">
            <a:avLst/>
          </a:prstGeom>
          <a:ln w="762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ZoneTexte 12"/>
          <p:cNvSpPr txBox="1"/>
          <p:nvPr/>
        </p:nvSpPr>
        <p:spPr>
          <a:xfrm>
            <a:off x="3429000" y="2362200"/>
            <a:ext cx="2667000" cy="1200328"/>
          </a:xfrm>
          <a:prstGeom prst="rect">
            <a:avLst/>
          </a:prstGeom>
          <a:noFill/>
        </p:spPr>
        <p:txBody>
          <a:bodyPr wrap="square" rtlCol="0">
            <a:spAutoFit/>
          </a:bodyPr>
          <a:lstStyle/>
          <a:p>
            <a:r>
              <a:rPr lang="fr-FR" sz="2400" b="1" dirty="0" smtClean="0">
                <a:solidFill>
                  <a:srgbClr val="E46C0A"/>
                </a:solidFill>
              </a:rPr>
              <a:t>&gt; Saturation du marché macroéconomique</a:t>
            </a:r>
            <a:endParaRPr lang="fr-FR" sz="2400" b="1" dirty="0">
              <a:solidFill>
                <a:srgbClr val="E46C0A"/>
              </a:solidFill>
            </a:endParaRPr>
          </a:p>
        </p:txBody>
      </p:sp>
      <p:sp>
        <p:nvSpPr>
          <p:cNvPr id="14" name="ZoneTexte 13"/>
          <p:cNvSpPr txBox="1"/>
          <p:nvPr/>
        </p:nvSpPr>
        <p:spPr>
          <a:xfrm>
            <a:off x="3429000" y="3576935"/>
            <a:ext cx="2667000" cy="461665"/>
          </a:xfrm>
          <a:prstGeom prst="rect">
            <a:avLst/>
          </a:prstGeom>
          <a:noFill/>
        </p:spPr>
        <p:txBody>
          <a:bodyPr wrap="square" rtlCol="0">
            <a:spAutoFit/>
          </a:bodyPr>
          <a:lstStyle/>
          <a:p>
            <a:r>
              <a:rPr lang="fr-FR" sz="2400" b="1" dirty="0" smtClean="0">
                <a:solidFill>
                  <a:srgbClr val="E46C0A"/>
                </a:solidFill>
              </a:rPr>
              <a:t>&gt; Financiarisation</a:t>
            </a:r>
            <a:endParaRPr lang="fr-FR" sz="2400" b="1" dirty="0">
              <a:solidFill>
                <a:srgbClr val="E46C0A"/>
              </a:solidFill>
            </a:endParaRPr>
          </a:p>
        </p:txBody>
      </p:sp>
      <p:sp>
        <p:nvSpPr>
          <p:cNvPr id="15" name="ZoneTexte 14"/>
          <p:cNvSpPr txBox="1"/>
          <p:nvPr/>
        </p:nvSpPr>
        <p:spPr>
          <a:xfrm>
            <a:off x="3429000" y="4122003"/>
            <a:ext cx="2667000" cy="830997"/>
          </a:xfrm>
          <a:prstGeom prst="rect">
            <a:avLst/>
          </a:prstGeom>
          <a:noFill/>
        </p:spPr>
        <p:txBody>
          <a:bodyPr wrap="square" rtlCol="0">
            <a:spAutoFit/>
          </a:bodyPr>
          <a:lstStyle/>
          <a:p>
            <a:r>
              <a:rPr lang="fr-FR" sz="2400" b="1" dirty="0" smtClean="0">
                <a:solidFill>
                  <a:srgbClr val="E46C0A"/>
                </a:solidFill>
              </a:rPr>
              <a:t>&gt; Enjeux écologiques</a:t>
            </a:r>
            <a:endParaRPr lang="fr-FR" sz="2400" b="1" dirty="0">
              <a:solidFill>
                <a:srgbClr val="E46C0A"/>
              </a:solidFill>
            </a:endParaRPr>
          </a:p>
        </p:txBody>
      </p:sp>
      <p:sp>
        <p:nvSpPr>
          <p:cNvPr id="17" name="ZoneTexte 16"/>
          <p:cNvSpPr txBox="1"/>
          <p:nvPr/>
        </p:nvSpPr>
        <p:spPr>
          <a:xfrm rot="19079470">
            <a:off x="-285950" y="2581532"/>
            <a:ext cx="3835118" cy="461665"/>
          </a:xfrm>
          <a:prstGeom prst="rect">
            <a:avLst/>
          </a:prstGeom>
          <a:noFill/>
        </p:spPr>
        <p:txBody>
          <a:bodyPr wrap="square" rtlCol="0">
            <a:spAutoFit/>
          </a:bodyPr>
          <a:lstStyle/>
          <a:p>
            <a:r>
              <a:rPr lang="fr-FR" sz="2400" b="1" dirty="0" smtClean="0">
                <a:solidFill>
                  <a:schemeClr val="accent3">
                    <a:lumMod val="75000"/>
                  </a:schemeClr>
                </a:solidFill>
              </a:rPr>
              <a:t>Conforts / santé (physique)</a:t>
            </a:r>
            <a:endParaRPr lang="fr-FR" sz="2400" b="1" dirty="0">
              <a:solidFill>
                <a:schemeClr val="accent3">
                  <a:lumMod val="75000"/>
                </a:schemeClr>
              </a:solidFill>
            </a:endParaRPr>
          </a:p>
        </p:txBody>
      </p:sp>
      <p:sp>
        <p:nvSpPr>
          <p:cNvPr id="19" name="Moins 18"/>
          <p:cNvSpPr/>
          <p:nvPr/>
        </p:nvSpPr>
        <p:spPr>
          <a:xfrm>
            <a:off x="1524000" y="5867400"/>
            <a:ext cx="685800" cy="609600"/>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Croix 19"/>
          <p:cNvSpPr/>
          <p:nvPr/>
        </p:nvSpPr>
        <p:spPr>
          <a:xfrm>
            <a:off x="0" y="5410200"/>
            <a:ext cx="1447800" cy="1371600"/>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ZoneTexte 20"/>
          <p:cNvSpPr txBox="1"/>
          <p:nvPr/>
        </p:nvSpPr>
        <p:spPr>
          <a:xfrm>
            <a:off x="114300" y="5100935"/>
            <a:ext cx="2667000" cy="461665"/>
          </a:xfrm>
          <a:prstGeom prst="rect">
            <a:avLst/>
          </a:prstGeom>
          <a:noFill/>
        </p:spPr>
        <p:txBody>
          <a:bodyPr wrap="square" rtlCol="0">
            <a:spAutoFit/>
          </a:bodyPr>
          <a:lstStyle/>
          <a:p>
            <a:r>
              <a:rPr lang="fr-FR" sz="2400" b="1" dirty="0" smtClean="0">
                <a:solidFill>
                  <a:schemeClr val="accent3">
                    <a:lumMod val="75000"/>
                  </a:schemeClr>
                </a:solidFill>
              </a:rPr>
              <a:t>Externalités:</a:t>
            </a:r>
            <a:endParaRPr lang="fr-FR" sz="2400" b="1" dirty="0">
              <a:solidFill>
                <a:schemeClr val="accent3">
                  <a:lumMod val="75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re 1"/>
          <p:cNvSpPr txBox="1">
            <a:spLocks/>
          </p:cNvSpPr>
          <p:nvPr/>
        </p:nvSpPr>
        <p:spPr>
          <a:xfrm>
            <a:off x="0" y="-152400"/>
            <a:ext cx="9144000" cy="1143000"/>
          </a:xfrm>
          <a:prstGeom prst="rect">
            <a:avLst/>
          </a:prstGeom>
        </p:spPr>
        <p:txBody>
          <a:bodyPr vert="horz" lIns="91440" tIns="45720" rIns="91440" bIns="45720" rtlCol="0" anchor="ctr">
            <a:norm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fr-FR" sz="4400" b="0" i="0" u="sng" strike="noStrike" kern="1200" cap="none" spc="0" normalizeH="0" baseline="0" noProof="0" dirty="0" smtClean="0">
                <a:ln>
                  <a:noFill/>
                </a:ln>
                <a:solidFill>
                  <a:schemeClr val="accent3">
                    <a:lumMod val="75000"/>
                  </a:schemeClr>
                </a:solidFill>
                <a:effectLst/>
                <a:uLnTx/>
                <a:uFillTx/>
                <a:latin typeface="+mj-lt"/>
                <a:ea typeface="+mj-ea"/>
                <a:cs typeface="+mj-cs"/>
              </a:rPr>
              <a:t>1800</a:t>
            </a:r>
            <a:r>
              <a:rPr kumimoji="0" lang="fr-FR" sz="4400" b="0" i="0" u="none" strike="noStrike" kern="1200" cap="none" spc="0" normalizeH="0" baseline="0" noProof="0" dirty="0" smtClean="0">
                <a:ln>
                  <a:noFill/>
                </a:ln>
                <a:solidFill>
                  <a:schemeClr val="accent3">
                    <a:lumMod val="75000"/>
                  </a:schemeClr>
                </a:solidFill>
                <a:effectLst/>
                <a:uLnTx/>
                <a:uFillTx/>
                <a:latin typeface="+mj-lt"/>
                <a:ea typeface="+mj-ea"/>
                <a:cs typeface="+mj-cs"/>
              </a:rPr>
              <a:t>…</a:t>
            </a:r>
            <a:r>
              <a:rPr kumimoji="0" lang="fr-FR" sz="4400" b="0" i="0" u="none" strike="noStrike" kern="1200" cap="none" spc="0" normalizeH="0" baseline="0" noProof="0" dirty="0" smtClean="0">
                <a:ln>
                  <a:noFill/>
                </a:ln>
                <a:solidFill>
                  <a:srgbClr val="BD568E"/>
                </a:solidFill>
                <a:effectLst/>
                <a:uLnTx/>
                <a:uFillTx/>
                <a:latin typeface="+mj-lt"/>
                <a:ea typeface="+mj-ea"/>
                <a:cs typeface="+mj-cs"/>
              </a:rPr>
              <a:t>	      	 	</a:t>
            </a:r>
            <a:r>
              <a:rPr kumimoji="0" lang="fr-FR" sz="4400" b="0" i="0" u="none" strike="noStrike" kern="1200" cap="none" spc="0" normalizeH="0" noProof="0" dirty="0" smtClean="0">
                <a:ln>
                  <a:noFill/>
                </a:ln>
                <a:solidFill>
                  <a:srgbClr val="BD568E"/>
                </a:solidFill>
                <a:effectLst/>
                <a:uLnTx/>
                <a:uFillTx/>
                <a:latin typeface="+mj-lt"/>
                <a:ea typeface="+mj-ea"/>
                <a:cs typeface="+mj-cs"/>
              </a:rPr>
              <a:t>  </a:t>
            </a:r>
            <a:r>
              <a:rPr kumimoji="0" lang="fr-FR" sz="4400" b="0" i="0" u="none" strike="noStrike" kern="1200" cap="none" spc="0" normalizeH="0" baseline="0" noProof="0" dirty="0" smtClean="0">
                <a:ln>
                  <a:noFill/>
                </a:ln>
                <a:solidFill>
                  <a:schemeClr val="accent6">
                    <a:lumMod val="75000"/>
                  </a:schemeClr>
                </a:solidFill>
                <a:effectLst/>
                <a:uLnTx/>
                <a:uFillTx/>
                <a:latin typeface="+mj-lt"/>
                <a:ea typeface="+mj-ea"/>
                <a:cs typeface="+mj-cs"/>
              </a:rPr>
              <a:t>1980/90</a:t>
            </a:r>
            <a:r>
              <a:rPr kumimoji="0" lang="fr-FR" sz="4400" b="0" i="0" u="none" strike="noStrike" kern="1200" cap="none" spc="0" normalizeH="0" baseline="0" noProof="0" dirty="0" smtClean="0">
                <a:ln>
                  <a:noFill/>
                </a:ln>
                <a:solidFill>
                  <a:srgbClr val="BD568E"/>
                </a:solidFill>
                <a:effectLst/>
                <a:uLnTx/>
                <a:uFillTx/>
                <a:latin typeface="+mj-lt"/>
                <a:ea typeface="+mj-ea"/>
                <a:cs typeface="+mj-cs"/>
              </a:rPr>
              <a:t>…		</a:t>
            </a:r>
            <a:endParaRPr kumimoji="0" lang="fr-FR" sz="4400" b="0" i="0" u="none" strike="noStrike" kern="1200" cap="none" spc="0" normalizeH="0" baseline="0" noProof="0" dirty="0" smtClean="0">
              <a:ln>
                <a:noFill/>
              </a:ln>
              <a:solidFill>
                <a:srgbClr val="FF0000"/>
              </a:solidFill>
              <a:effectLst/>
              <a:uLnTx/>
              <a:uFillTx/>
              <a:latin typeface="+mj-lt"/>
              <a:ea typeface="+mj-ea"/>
              <a:cs typeface="+mj-cs"/>
            </a:endParaRPr>
          </a:p>
        </p:txBody>
      </p:sp>
      <p:cxnSp>
        <p:nvCxnSpPr>
          <p:cNvPr id="6" name="Connecteur droit avec flèche 5"/>
          <p:cNvCxnSpPr/>
          <p:nvPr/>
        </p:nvCxnSpPr>
        <p:spPr>
          <a:xfrm flipV="1">
            <a:off x="228600" y="1676400"/>
            <a:ext cx="3429000" cy="3124200"/>
          </a:xfrm>
          <a:prstGeom prst="straightConnector1">
            <a:avLst/>
          </a:prstGeom>
          <a:ln w="762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 name="Connecteur droit avec flèche 7"/>
          <p:cNvCxnSpPr/>
          <p:nvPr/>
        </p:nvCxnSpPr>
        <p:spPr>
          <a:xfrm>
            <a:off x="5410200" y="1676400"/>
            <a:ext cx="3429000" cy="3124200"/>
          </a:xfrm>
          <a:prstGeom prst="straightConnector1">
            <a:avLst/>
          </a:prstGeom>
          <a:ln w="762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ZoneTexte 12"/>
          <p:cNvSpPr txBox="1"/>
          <p:nvPr/>
        </p:nvSpPr>
        <p:spPr>
          <a:xfrm>
            <a:off x="3429000" y="2362200"/>
            <a:ext cx="2667000" cy="1200328"/>
          </a:xfrm>
          <a:prstGeom prst="rect">
            <a:avLst/>
          </a:prstGeom>
          <a:noFill/>
        </p:spPr>
        <p:txBody>
          <a:bodyPr wrap="square" rtlCol="0">
            <a:spAutoFit/>
          </a:bodyPr>
          <a:lstStyle/>
          <a:p>
            <a:r>
              <a:rPr lang="fr-FR" sz="2400" b="1" dirty="0" smtClean="0">
                <a:solidFill>
                  <a:srgbClr val="E46C0A"/>
                </a:solidFill>
              </a:rPr>
              <a:t>&gt; Saturation du marché macroéconomique</a:t>
            </a:r>
            <a:endParaRPr lang="fr-FR" sz="2400" b="1" dirty="0">
              <a:solidFill>
                <a:srgbClr val="E46C0A"/>
              </a:solidFill>
            </a:endParaRPr>
          </a:p>
        </p:txBody>
      </p:sp>
      <p:sp>
        <p:nvSpPr>
          <p:cNvPr id="14" name="ZoneTexte 13"/>
          <p:cNvSpPr txBox="1"/>
          <p:nvPr/>
        </p:nvSpPr>
        <p:spPr>
          <a:xfrm>
            <a:off x="3429000" y="3576935"/>
            <a:ext cx="2667000" cy="461665"/>
          </a:xfrm>
          <a:prstGeom prst="rect">
            <a:avLst/>
          </a:prstGeom>
          <a:noFill/>
        </p:spPr>
        <p:txBody>
          <a:bodyPr wrap="square" rtlCol="0">
            <a:spAutoFit/>
          </a:bodyPr>
          <a:lstStyle/>
          <a:p>
            <a:r>
              <a:rPr lang="fr-FR" sz="2400" b="1" dirty="0" smtClean="0">
                <a:solidFill>
                  <a:srgbClr val="E46C0A"/>
                </a:solidFill>
              </a:rPr>
              <a:t>&gt; Financiarisation</a:t>
            </a:r>
            <a:endParaRPr lang="fr-FR" sz="2400" b="1" dirty="0">
              <a:solidFill>
                <a:srgbClr val="E46C0A"/>
              </a:solidFill>
            </a:endParaRPr>
          </a:p>
        </p:txBody>
      </p:sp>
      <p:sp>
        <p:nvSpPr>
          <p:cNvPr id="15" name="ZoneTexte 14"/>
          <p:cNvSpPr txBox="1"/>
          <p:nvPr/>
        </p:nvSpPr>
        <p:spPr>
          <a:xfrm>
            <a:off x="3429000" y="4122003"/>
            <a:ext cx="2667000" cy="830997"/>
          </a:xfrm>
          <a:prstGeom prst="rect">
            <a:avLst/>
          </a:prstGeom>
          <a:noFill/>
        </p:spPr>
        <p:txBody>
          <a:bodyPr wrap="square" rtlCol="0">
            <a:spAutoFit/>
          </a:bodyPr>
          <a:lstStyle/>
          <a:p>
            <a:r>
              <a:rPr lang="fr-FR" sz="2400" b="1" dirty="0" smtClean="0">
                <a:solidFill>
                  <a:srgbClr val="E46C0A"/>
                </a:solidFill>
              </a:rPr>
              <a:t>&gt; Enjeux écologiques</a:t>
            </a:r>
            <a:endParaRPr lang="fr-FR" sz="2400" b="1" dirty="0">
              <a:solidFill>
                <a:srgbClr val="E46C0A"/>
              </a:solidFill>
            </a:endParaRPr>
          </a:p>
        </p:txBody>
      </p:sp>
      <p:sp>
        <p:nvSpPr>
          <p:cNvPr id="17" name="ZoneTexte 16"/>
          <p:cNvSpPr txBox="1"/>
          <p:nvPr/>
        </p:nvSpPr>
        <p:spPr>
          <a:xfrm rot="19079470">
            <a:off x="-285950" y="2581532"/>
            <a:ext cx="3835118" cy="461665"/>
          </a:xfrm>
          <a:prstGeom prst="rect">
            <a:avLst/>
          </a:prstGeom>
          <a:noFill/>
        </p:spPr>
        <p:txBody>
          <a:bodyPr wrap="square" rtlCol="0">
            <a:spAutoFit/>
          </a:bodyPr>
          <a:lstStyle/>
          <a:p>
            <a:r>
              <a:rPr lang="fr-FR" sz="2400" b="1" dirty="0" smtClean="0">
                <a:solidFill>
                  <a:schemeClr val="accent3">
                    <a:lumMod val="75000"/>
                  </a:schemeClr>
                </a:solidFill>
              </a:rPr>
              <a:t>Conforts / santé (physique)</a:t>
            </a:r>
            <a:endParaRPr lang="fr-FR" sz="2400" b="1" dirty="0">
              <a:solidFill>
                <a:schemeClr val="accent3">
                  <a:lumMod val="75000"/>
                </a:schemeClr>
              </a:solidFill>
            </a:endParaRPr>
          </a:p>
        </p:txBody>
      </p:sp>
      <p:sp>
        <p:nvSpPr>
          <p:cNvPr id="18" name="ZoneTexte 17"/>
          <p:cNvSpPr txBox="1"/>
          <p:nvPr/>
        </p:nvSpPr>
        <p:spPr>
          <a:xfrm rot="2555519">
            <a:off x="5788201" y="2319154"/>
            <a:ext cx="3835118" cy="830997"/>
          </a:xfrm>
          <a:prstGeom prst="rect">
            <a:avLst/>
          </a:prstGeom>
          <a:noFill/>
        </p:spPr>
        <p:txBody>
          <a:bodyPr wrap="square" rtlCol="0">
            <a:spAutoFit/>
          </a:bodyPr>
          <a:lstStyle/>
          <a:p>
            <a:r>
              <a:rPr lang="fr-FR" sz="2400" b="1" dirty="0" smtClean="0">
                <a:solidFill>
                  <a:srgbClr val="FF0000"/>
                </a:solidFill>
              </a:rPr>
              <a:t>Accès aux / à la</a:t>
            </a:r>
          </a:p>
          <a:p>
            <a:r>
              <a:rPr lang="fr-FR" sz="2400" b="1" dirty="0" smtClean="0">
                <a:solidFill>
                  <a:srgbClr val="FF0000"/>
                </a:solidFill>
              </a:rPr>
              <a:t>Conforts / santé (mentale)</a:t>
            </a:r>
            <a:endParaRPr lang="fr-FR" sz="2400" b="1" dirty="0">
              <a:solidFill>
                <a:srgbClr val="FF0000"/>
              </a:solidFill>
            </a:endParaRPr>
          </a:p>
        </p:txBody>
      </p:sp>
      <p:sp>
        <p:nvSpPr>
          <p:cNvPr id="19" name="Moins 18"/>
          <p:cNvSpPr/>
          <p:nvPr/>
        </p:nvSpPr>
        <p:spPr>
          <a:xfrm>
            <a:off x="1524000" y="5867400"/>
            <a:ext cx="685800" cy="609600"/>
          </a:xfrm>
          <a:prstGeom prst="mathMin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Croix 19"/>
          <p:cNvSpPr/>
          <p:nvPr/>
        </p:nvSpPr>
        <p:spPr>
          <a:xfrm>
            <a:off x="0" y="5410200"/>
            <a:ext cx="1447800" cy="1371600"/>
          </a:xfrm>
          <a:prstGeom prst="mathPlus">
            <a:avLst/>
          </a:prstGeom>
          <a:solidFill>
            <a:srgbClr val="6EB53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ZoneTexte 20"/>
          <p:cNvSpPr txBox="1"/>
          <p:nvPr/>
        </p:nvSpPr>
        <p:spPr>
          <a:xfrm>
            <a:off x="114300" y="5100935"/>
            <a:ext cx="2667000" cy="461665"/>
          </a:xfrm>
          <a:prstGeom prst="rect">
            <a:avLst/>
          </a:prstGeom>
          <a:noFill/>
        </p:spPr>
        <p:txBody>
          <a:bodyPr wrap="square" rtlCol="0">
            <a:spAutoFit/>
          </a:bodyPr>
          <a:lstStyle/>
          <a:p>
            <a:r>
              <a:rPr lang="fr-FR" sz="2400" b="1" dirty="0" smtClean="0">
                <a:solidFill>
                  <a:schemeClr val="accent3">
                    <a:lumMod val="75000"/>
                  </a:schemeClr>
                </a:solidFill>
              </a:rPr>
              <a:t>Externalités:</a:t>
            </a:r>
            <a:endParaRPr lang="fr-FR" sz="2400" b="1" dirty="0">
              <a:solidFill>
                <a:schemeClr val="accent3">
                  <a:lumMod val="75000"/>
                </a:schemeClr>
              </a:solidFill>
            </a:endParaRPr>
          </a:p>
        </p:txBody>
      </p:sp>
      <p:sp>
        <p:nvSpPr>
          <p:cNvPr id="22" name="ZoneTexte 21"/>
          <p:cNvSpPr txBox="1"/>
          <p:nvPr/>
        </p:nvSpPr>
        <p:spPr>
          <a:xfrm>
            <a:off x="6324600" y="5253335"/>
            <a:ext cx="2667000" cy="461665"/>
          </a:xfrm>
          <a:prstGeom prst="rect">
            <a:avLst/>
          </a:prstGeom>
          <a:noFill/>
        </p:spPr>
        <p:txBody>
          <a:bodyPr wrap="square" rtlCol="0">
            <a:spAutoFit/>
          </a:bodyPr>
          <a:lstStyle/>
          <a:p>
            <a:r>
              <a:rPr lang="fr-FR" sz="2400" b="1" dirty="0" smtClean="0">
                <a:solidFill>
                  <a:srgbClr val="FF0000"/>
                </a:solidFill>
              </a:rPr>
              <a:t>Externalités:</a:t>
            </a:r>
            <a:endParaRPr lang="fr-FR" sz="2400" b="1" dirty="0">
              <a:solidFill>
                <a:srgbClr val="FF0000"/>
              </a:solidFill>
            </a:endParaRPr>
          </a:p>
        </p:txBody>
      </p:sp>
      <p:sp>
        <p:nvSpPr>
          <p:cNvPr id="23" name="Moins 22"/>
          <p:cNvSpPr/>
          <p:nvPr/>
        </p:nvSpPr>
        <p:spPr>
          <a:xfrm>
            <a:off x="7162800" y="5328892"/>
            <a:ext cx="1828800" cy="1757708"/>
          </a:xfrm>
          <a:prstGeom prst="mathMin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Croix 23"/>
          <p:cNvSpPr/>
          <p:nvPr/>
        </p:nvSpPr>
        <p:spPr>
          <a:xfrm>
            <a:off x="6359235" y="5867400"/>
            <a:ext cx="692730" cy="609600"/>
          </a:xfrm>
          <a:prstGeom prst="mathPlus">
            <a:avLst/>
          </a:prstGeom>
          <a:solidFill>
            <a:srgbClr val="6EB53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6" name="Image 12"/>
          <p:cNvPicPr>
            <a:picLocks noChangeAspect="1"/>
          </p:cNvPicPr>
          <p:nvPr/>
        </p:nvPicPr>
        <p:blipFill>
          <a:blip r:embed="rId2">
            <a:alphaModFix amt="46000"/>
          </a:blip>
          <a:srcRect l="67017" r="604"/>
          <a:stretch>
            <a:fillRect/>
          </a:stretch>
        </p:blipFill>
        <p:spPr bwMode="auto">
          <a:xfrm>
            <a:off x="7708900" y="1219200"/>
            <a:ext cx="1130300" cy="1093788"/>
          </a:xfrm>
          <a:prstGeom prst="rect">
            <a:avLst/>
          </a:prstGeom>
          <a:noFill/>
          <a:ln w="9525">
            <a:noFill/>
            <a:miter lim="800000"/>
            <a:headEnd/>
            <a:tailEnd/>
          </a:ln>
        </p:spPr>
      </p:pic>
      <p:pic>
        <p:nvPicPr>
          <p:cNvPr id="25" name="Image 13"/>
          <p:cNvPicPr>
            <a:picLocks noChangeAspect="1"/>
          </p:cNvPicPr>
          <p:nvPr/>
        </p:nvPicPr>
        <p:blipFill>
          <a:blip r:embed="rId2"/>
          <a:srcRect r="67017"/>
          <a:stretch>
            <a:fillRect/>
          </a:stretch>
        </p:blipFill>
        <p:spPr bwMode="auto">
          <a:xfrm>
            <a:off x="307975" y="1192212"/>
            <a:ext cx="1139825" cy="1093788"/>
          </a:xfrm>
          <a:prstGeom prst="rect">
            <a:avLst/>
          </a:prstGeom>
          <a:noFill/>
          <a:ln w="9525">
            <a:noFill/>
            <a:miter lim="800000"/>
            <a:headEnd/>
            <a:tailEnd/>
          </a:ln>
        </p:spPr>
      </p:pic>
      <p:sp>
        <p:nvSpPr>
          <p:cNvPr id="26" name="Croix 25"/>
          <p:cNvSpPr/>
          <p:nvPr/>
        </p:nvSpPr>
        <p:spPr>
          <a:xfrm>
            <a:off x="3314700" y="5638800"/>
            <a:ext cx="876300" cy="838200"/>
          </a:xfrm>
          <a:prstGeom prst="mathPlus">
            <a:avLst/>
          </a:prstGeom>
          <a:solidFill>
            <a:srgbClr val="6EB53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Moins 26"/>
          <p:cNvSpPr/>
          <p:nvPr/>
        </p:nvSpPr>
        <p:spPr>
          <a:xfrm>
            <a:off x="4191000" y="5715000"/>
            <a:ext cx="1219200" cy="762000"/>
          </a:xfrm>
          <a:prstGeom prst="mathMin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re 1"/>
          <p:cNvSpPr>
            <a:spLocks noGrp="1"/>
          </p:cNvSpPr>
          <p:nvPr>
            <p:ph type="ctrTitle"/>
          </p:nvPr>
        </p:nvSpPr>
        <p:spPr>
          <a:xfrm>
            <a:off x="0" y="2819400"/>
            <a:ext cx="9144000" cy="2365375"/>
          </a:xfrm>
        </p:spPr>
        <p:txBody>
          <a:bodyPr>
            <a:normAutofit fontScale="90000"/>
          </a:bodyPr>
          <a:lstStyle/>
          <a:p>
            <a:r>
              <a:rPr lang="fr-FR" sz="3600" dirty="0" smtClean="0">
                <a:ea typeface="ＭＳ Ｐゴシック" pitchFamily="4" charset="-128"/>
                <a:cs typeface="ＭＳ Ｐゴシック" pitchFamily="4" charset="-128"/>
              </a:rPr>
              <a:t/>
            </a:r>
            <a:br>
              <a:rPr lang="fr-FR" sz="3600" dirty="0" smtClean="0">
                <a:ea typeface="ＭＳ Ｐゴシック" pitchFamily="4" charset="-128"/>
                <a:cs typeface="ＭＳ Ｐゴシック" pitchFamily="4" charset="-128"/>
              </a:rPr>
            </a:br>
            <a:r>
              <a:rPr lang="fr-FR" sz="4000" dirty="0" smtClean="0">
                <a:ea typeface="ＭＳ Ｐゴシック" pitchFamily="4" charset="-128"/>
                <a:cs typeface="ＭＳ Ｐゴシック" pitchFamily="4" charset="-128"/>
              </a:rPr>
              <a:t>Organisations</a:t>
            </a:r>
            <a:br>
              <a:rPr lang="fr-FR" sz="4000" dirty="0" smtClean="0">
                <a:ea typeface="ＭＳ Ｐゴシック" pitchFamily="4" charset="-128"/>
                <a:cs typeface="ＭＳ Ｐゴシック" pitchFamily="4" charset="-128"/>
              </a:rPr>
            </a:br>
            <a:r>
              <a:rPr lang="fr-FR" sz="4000" dirty="0" smtClean="0">
                <a:solidFill>
                  <a:srgbClr val="E01E37"/>
                </a:solidFill>
                <a:latin typeface="Handwriting - Dakota" pitchFamily="4" charset="0"/>
                <a:ea typeface="Handwriting - Dakota" pitchFamily="4" charset="0"/>
                <a:cs typeface="Handwriting - Dakota" pitchFamily="4" charset="0"/>
              </a:rPr>
              <a:t>&amp;</a:t>
            </a:r>
            <a:r>
              <a:rPr lang="fr-FR" sz="4000" dirty="0" smtClean="0">
                <a:ea typeface="ＭＳ Ｐゴシック" pitchFamily="4" charset="-128"/>
                <a:cs typeface="ＭＳ Ｐゴシック" pitchFamily="4" charset="-128"/>
              </a:rPr>
              <a:t> enjeux de Développement Durable</a:t>
            </a:r>
            <a:r>
              <a:rPr lang="fr-FR" sz="3600" dirty="0" smtClean="0">
                <a:ea typeface="ＭＳ Ｐゴシック" pitchFamily="4" charset="-128"/>
                <a:cs typeface="ＭＳ Ｐゴシック" pitchFamily="4" charset="-128"/>
              </a:rPr>
              <a:t/>
            </a:r>
            <a:br>
              <a:rPr lang="fr-FR" sz="3600" dirty="0" smtClean="0">
                <a:ea typeface="ＭＳ Ｐゴシック" pitchFamily="4" charset="-128"/>
                <a:cs typeface="ＭＳ Ｐゴシック" pitchFamily="4" charset="-128"/>
              </a:rPr>
            </a:br>
            <a:r>
              <a:rPr lang="fr-FR" sz="3600" dirty="0" smtClean="0">
                <a:ea typeface="ＭＳ Ｐゴシック" pitchFamily="4" charset="-128"/>
                <a:cs typeface="ＭＳ Ｐゴシック" pitchFamily="4" charset="-128"/>
              </a:rPr>
              <a:t/>
            </a:r>
            <a:br>
              <a:rPr lang="fr-FR" sz="3600" dirty="0" smtClean="0">
                <a:ea typeface="ＭＳ Ｐゴシック" pitchFamily="4" charset="-128"/>
                <a:cs typeface="ＭＳ Ｐゴシック" pitchFamily="4" charset="-128"/>
              </a:rPr>
            </a:br>
            <a:r>
              <a:rPr lang="fr-FR" sz="2000" dirty="0" smtClean="0">
                <a:ea typeface="ＭＳ Ｐゴシック" pitchFamily="4" charset="-128"/>
                <a:cs typeface="ＭＳ Ｐゴシック" pitchFamily="4" charset="-128"/>
              </a:rPr>
              <a:t>Par Sébastien BOUCQ</a:t>
            </a:r>
            <a:br>
              <a:rPr lang="fr-FR" sz="2000" dirty="0" smtClean="0">
                <a:ea typeface="ＭＳ Ｐゴシック" pitchFamily="4" charset="-128"/>
                <a:cs typeface="ＭＳ Ｐゴシック" pitchFamily="4" charset="-128"/>
              </a:rPr>
            </a:br>
            <a:r>
              <a:rPr lang="fr-FR" sz="2000" dirty="0" smtClean="0">
                <a:ea typeface="ＭＳ Ｐゴシック" pitchFamily="4" charset="-128"/>
                <a:cs typeface="ＭＳ Ｐゴシック" pitchFamily="4" charset="-128"/>
              </a:rPr>
              <a:t/>
            </a:r>
            <a:br>
              <a:rPr lang="fr-FR" sz="2000" dirty="0" smtClean="0">
                <a:ea typeface="ＭＳ Ｐゴシック" pitchFamily="4" charset="-128"/>
                <a:cs typeface="ＭＳ Ｐゴシック" pitchFamily="4" charset="-128"/>
              </a:rPr>
            </a:br>
            <a:r>
              <a:rPr lang="fr-FR" sz="2000" dirty="0" smtClean="0">
                <a:ea typeface="ＭＳ Ｐゴシック" pitchFamily="4" charset="-128"/>
                <a:cs typeface="ＭＳ Ｐゴシック" pitchFamily="4" charset="-128"/>
              </a:rPr>
              <a:t>Ouvrier, Ingénieur industriel (15 ans)</a:t>
            </a:r>
            <a:br>
              <a:rPr lang="fr-FR" sz="2000" dirty="0" smtClean="0">
                <a:ea typeface="ＭＳ Ｐゴシック" pitchFamily="4" charset="-128"/>
                <a:cs typeface="ＭＳ Ｐゴシック" pitchFamily="4" charset="-128"/>
              </a:rPr>
            </a:br>
            <a:r>
              <a:rPr lang="fr-FR" sz="2000" dirty="0" smtClean="0">
                <a:ea typeface="ＭＳ Ｐゴシック" pitchFamily="4" charset="-128"/>
                <a:cs typeface="ＭＳ Ｐゴシック" pitchFamily="4" charset="-128"/>
              </a:rPr>
              <a:t>Géographe aménagement durable du territoire</a:t>
            </a:r>
            <a:br>
              <a:rPr lang="fr-FR" sz="2000" dirty="0" smtClean="0">
                <a:ea typeface="ＭＳ Ｐゴシック" pitchFamily="4" charset="-128"/>
                <a:cs typeface="ＭＳ Ｐゴシック" pitchFamily="4" charset="-128"/>
              </a:rPr>
            </a:br>
            <a:r>
              <a:rPr lang="fr-FR" sz="2000" dirty="0" smtClean="0">
                <a:ea typeface="ＭＳ Ｐゴシック" pitchFamily="4" charset="-128"/>
                <a:cs typeface="ＭＳ Ｐゴシック" pitchFamily="4" charset="-128"/>
              </a:rPr>
              <a:t>Accompagnateur « nouveaux modèles économiques &amp; développement durable »</a:t>
            </a:r>
            <a:br>
              <a:rPr lang="fr-FR" sz="2000" dirty="0" smtClean="0">
                <a:ea typeface="ＭＳ Ｐゴシック" pitchFamily="4" charset="-128"/>
                <a:cs typeface="ＭＳ Ｐゴシック" pitchFamily="4" charset="-128"/>
              </a:rPr>
            </a:br>
            <a:r>
              <a:rPr lang="fr-FR" sz="2000" dirty="0" smtClean="0">
                <a:ea typeface="ＭＳ Ｐゴシック" pitchFamily="4" charset="-128"/>
                <a:cs typeface="ＭＳ Ｐゴシック" pitchFamily="4" charset="-128"/>
              </a:rPr>
              <a:t> </a:t>
            </a:r>
            <a:r>
              <a:rPr lang="fr-FR" sz="3600" dirty="0" smtClean="0">
                <a:ea typeface="ＭＳ Ｐゴシック" pitchFamily="4" charset="-128"/>
                <a:cs typeface="ＭＳ Ｐゴシック" pitchFamily="4" charset="-128"/>
              </a:rPr>
              <a:t/>
            </a:r>
            <a:br>
              <a:rPr lang="fr-FR" sz="3600" dirty="0" smtClean="0">
                <a:ea typeface="ＭＳ Ｐゴシック" pitchFamily="4" charset="-128"/>
                <a:cs typeface="ＭＳ Ｐゴシック" pitchFamily="4" charset="-128"/>
              </a:rPr>
            </a:br>
            <a:r>
              <a:rPr lang="fr-FR" sz="3600" dirty="0" smtClean="0">
                <a:ea typeface="ＭＳ Ｐゴシック" pitchFamily="4" charset="-128"/>
                <a:cs typeface="ＭＳ Ｐゴシック" pitchFamily="4" charset="-128"/>
              </a:rPr>
              <a:t/>
            </a:r>
            <a:br>
              <a:rPr lang="fr-FR" sz="3600" dirty="0" smtClean="0">
                <a:ea typeface="ＭＳ Ｐゴシック" pitchFamily="4" charset="-128"/>
                <a:cs typeface="ＭＳ Ｐゴシック" pitchFamily="4" charset="-128"/>
              </a:rPr>
            </a:br>
            <a:r>
              <a:rPr lang="fr-FR" sz="3600" dirty="0" smtClean="0">
                <a:ea typeface="ＭＳ Ｐゴシック" pitchFamily="4" charset="-128"/>
                <a:cs typeface="ＭＳ Ｐゴシック" pitchFamily="4" charset="-128"/>
              </a:rPr>
              <a:t/>
            </a:r>
            <a:br>
              <a:rPr lang="fr-FR" sz="3600" dirty="0" smtClean="0">
                <a:ea typeface="ＭＳ Ｐゴシック" pitchFamily="4" charset="-128"/>
                <a:cs typeface="ＭＳ Ｐゴシック" pitchFamily="4" charset="-128"/>
              </a:rPr>
            </a:br>
            <a:endParaRPr lang="fr-FR" sz="3200" dirty="0" smtClean="0">
              <a:solidFill>
                <a:srgbClr val="03763D"/>
              </a:solidFill>
              <a:latin typeface="Handwriting - Dakota" pitchFamily="4" charset="0"/>
              <a:ea typeface="Handwriting - Dakota" pitchFamily="4" charset="0"/>
              <a:cs typeface="Handwriting - Dakota" pitchFamily="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7" name="Titre 1"/>
          <p:cNvSpPr txBox="1">
            <a:spLocks/>
          </p:cNvSpPr>
          <p:nvPr/>
        </p:nvSpPr>
        <p:spPr bwMode="auto">
          <a:xfrm>
            <a:off x="0" y="6705600"/>
            <a:ext cx="9144000" cy="1143000"/>
          </a:xfrm>
          <a:prstGeom prst="rect">
            <a:avLst/>
          </a:prstGeom>
          <a:noFill/>
          <a:ln w="9525">
            <a:noFill/>
            <a:miter lim="800000"/>
            <a:headEnd/>
            <a:tailEnd/>
          </a:ln>
        </p:spPr>
        <p:txBody>
          <a:bodyPr anchor="ctr">
            <a:prstTxWarp prst="textNoShape">
              <a:avLst/>
            </a:prstTxWarp>
          </a:bodyPr>
          <a:lstStyle/>
          <a:p>
            <a:pPr algn="ctr"/>
            <a:endParaRPr lang="fr-FR" sz="3600" b="1" dirty="0">
              <a:solidFill>
                <a:srgbClr val="03763D"/>
              </a:solidFill>
              <a:latin typeface="Calibri" charset="0"/>
            </a:endParaRPr>
          </a:p>
        </p:txBody>
      </p:sp>
      <p:sp>
        <p:nvSpPr>
          <p:cNvPr id="9" name="Titre 1"/>
          <p:cNvSpPr txBox="1">
            <a:spLocks/>
          </p:cNvSpPr>
          <p:nvPr/>
        </p:nvSpPr>
        <p:spPr bwMode="auto">
          <a:xfrm>
            <a:off x="0" y="762000"/>
            <a:ext cx="9144000" cy="1143000"/>
          </a:xfrm>
          <a:prstGeom prst="rect">
            <a:avLst/>
          </a:prstGeom>
          <a:noFill/>
          <a:ln w="9525">
            <a:noFill/>
            <a:miter lim="800000"/>
            <a:headEnd/>
            <a:tailEnd/>
          </a:ln>
        </p:spPr>
        <p:txBody>
          <a:bodyPr anchor="ctr">
            <a:prstTxWarp prst="textNoShape">
              <a:avLst/>
            </a:prstTxWarp>
          </a:bodyPr>
          <a:lstStyle/>
          <a:p>
            <a:pPr algn="ctr"/>
            <a:r>
              <a:rPr sz="4400" b="1" dirty="0" smtClean="0"/>
              <a:t>Financiarisation de l'économie : cash misère</a:t>
            </a:r>
          </a:p>
          <a:p>
            <a:pPr algn="ctr" eaLnBrk="0" hangingPunct="0">
              <a:defRPr/>
            </a:pPr>
            <a:r>
              <a:rPr lang="fr-FR" sz="1600" dirty="0" smtClean="0">
                <a:hlinkClick r:id="rId3"/>
              </a:rPr>
              <a:t>https://www.youtube.com/watch?v=OcNftI9gKHI&amp;t=94s</a:t>
            </a:r>
            <a:r>
              <a:rPr lang="fr-FR" sz="1600" dirty="0" smtClean="0"/>
              <a:t> </a:t>
            </a:r>
          </a:p>
          <a:p>
            <a:pPr algn="ctr" eaLnBrk="0" hangingPunct="0">
              <a:defRPr/>
            </a:pPr>
            <a:endParaRPr lang="fr-FR" sz="4400" dirty="0" smtClean="0"/>
          </a:p>
          <a:p>
            <a:pPr algn="ctr" eaLnBrk="0" hangingPunct="0">
              <a:defRPr/>
            </a:pPr>
            <a:endParaRPr lang="fr-FR" sz="4400" dirty="0" smtClean="0">
              <a:latin typeface="+mj-lt"/>
            </a:endParaRPr>
          </a:p>
        </p:txBody>
      </p:sp>
      <p:pic>
        <p:nvPicPr>
          <p:cNvPr id="5" name="Image 4"/>
          <p:cNvPicPr>
            <a:picLocks noChangeAspect="1"/>
          </p:cNvPicPr>
          <p:nvPr/>
        </p:nvPicPr>
        <p:blipFill>
          <a:blip r:embed="rId4"/>
          <a:stretch>
            <a:fillRect/>
          </a:stretch>
        </p:blipFill>
        <p:spPr>
          <a:xfrm>
            <a:off x="450850" y="1968500"/>
            <a:ext cx="8242300" cy="46609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3" name="Grouper 9"/>
          <p:cNvGrpSpPr/>
          <p:nvPr/>
        </p:nvGrpSpPr>
        <p:grpSpPr>
          <a:xfrm>
            <a:off x="3048000" y="3962400"/>
            <a:ext cx="6096001" cy="2895600"/>
            <a:chOff x="627017" y="4038600"/>
            <a:chExt cx="7526383" cy="3333184"/>
          </a:xfrm>
          <a:effectLst>
            <a:outerShdw blurRad="50800" dist="38100" dir="2700000" algn="br">
              <a:srgbClr val="000000">
                <a:alpha val="43000"/>
              </a:srgbClr>
            </a:outerShdw>
          </a:effectLst>
        </p:grpSpPr>
        <p:pic>
          <p:nvPicPr>
            <p:cNvPr id="10" name="Image 3"/>
            <p:cNvPicPr>
              <a:picLocks noChangeAspect="1"/>
            </p:cNvPicPr>
            <p:nvPr/>
          </p:nvPicPr>
          <p:blipFill>
            <a:blip r:embed="rId3">
              <a:grayscl/>
            </a:blip>
            <a:srcRect l="6565" t="14176" r="10491" b="23814"/>
            <a:stretch>
              <a:fillRect/>
            </a:stretch>
          </p:blipFill>
          <p:spPr bwMode="auto">
            <a:xfrm>
              <a:off x="627017" y="4038600"/>
              <a:ext cx="7526383" cy="3333184"/>
            </a:xfrm>
            <a:prstGeom prst="rect">
              <a:avLst/>
            </a:prstGeom>
            <a:noFill/>
            <a:ln w="9525">
              <a:noFill/>
              <a:miter lim="800000"/>
              <a:headEnd/>
              <a:tailEnd/>
            </a:ln>
          </p:spPr>
        </p:pic>
        <p:sp>
          <p:nvSpPr>
            <p:cNvPr id="11" name="Rectangle 10"/>
            <p:cNvSpPr/>
            <p:nvPr/>
          </p:nvSpPr>
          <p:spPr>
            <a:xfrm>
              <a:off x="5410201" y="4952999"/>
              <a:ext cx="2743199" cy="91439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grpSp>
      <p:sp>
        <p:nvSpPr>
          <p:cNvPr id="15" name="Cadre 14"/>
          <p:cNvSpPr/>
          <p:nvPr/>
        </p:nvSpPr>
        <p:spPr>
          <a:xfrm>
            <a:off x="5562601" y="4419600"/>
            <a:ext cx="1510434" cy="533400"/>
          </a:xfrm>
          <a:prstGeom prst="frame">
            <a:avLst/>
          </a:prstGeom>
          <a:solidFill>
            <a:srgbClr val="BD568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pic>
        <p:nvPicPr>
          <p:cNvPr id="16" name="Image 3"/>
          <p:cNvPicPr>
            <a:picLocks noChangeAspect="1"/>
          </p:cNvPicPr>
          <p:nvPr/>
        </p:nvPicPr>
        <p:blipFill>
          <a:blip r:embed="rId4">
            <a:grayscl/>
          </a:blip>
          <a:srcRect l="2632" t="16667" b="62820"/>
          <a:stretch>
            <a:fillRect/>
          </a:stretch>
        </p:blipFill>
        <p:spPr bwMode="auto">
          <a:xfrm>
            <a:off x="304800" y="6376086"/>
            <a:ext cx="2286000" cy="329514"/>
          </a:xfrm>
          <a:prstGeom prst="rect">
            <a:avLst/>
          </a:prstGeom>
          <a:noFill/>
          <a:ln w="9525">
            <a:noFill/>
            <a:miter lim="800000"/>
            <a:headEnd/>
            <a:tailEnd/>
          </a:ln>
        </p:spPr>
      </p:pic>
      <p:sp>
        <p:nvSpPr>
          <p:cNvPr id="18" name="ZoneTexte 17"/>
          <p:cNvSpPr txBox="1"/>
          <p:nvPr/>
        </p:nvSpPr>
        <p:spPr>
          <a:xfrm>
            <a:off x="304800" y="6019800"/>
            <a:ext cx="2286000" cy="369332"/>
          </a:xfrm>
          <a:prstGeom prst="rect">
            <a:avLst/>
          </a:prstGeom>
          <a:noFill/>
        </p:spPr>
        <p:txBody>
          <a:bodyPr wrap="square" rtlCol="0">
            <a:spAutoFit/>
          </a:bodyPr>
          <a:lstStyle/>
          <a:p>
            <a:r>
              <a:rPr lang="fr-FR" dirty="0" smtClean="0"/>
              <a:t>Source: IEEFC</a:t>
            </a:r>
            <a:endParaRPr lang="fr-FR" dirty="0"/>
          </a:p>
        </p:txBody>
      </p:sp>
      <p:sp>
        <p:nvSpPr>
          <p:cNvPr id="19" name="Titre 1"/>
          <p:cNvSpPr>
            <a:spLocks noGrp="1"/>
          </p:cNvSpPr>
          <p:nvPr>
            <p:ph type="title"/>
          </p:nvPr>
        </p:nvSpPr>
        <p:spPr>
          <a:xfrm>
            <a:off x="457200" y="-152400"/>
            <a:ext cx="8229600" cy="1143000"/>
          </a:xfrm>
        </p:spPr>
        <p:txBody>
          <a:bodyPr>
            <a:normAutofit/>
          </a:bodyPr>
          <a:lstStyle/>
          <a:p>
            <a:r>
              <a:rPr lang="fr-FR" u="sng" dirty="0" smtClean="0"/>
              <a:t>1800</a:t>
            </a:r>
            <a:r>
              <a:rPr lang="fr-FR" dirty="0" smtClean="0"/>
              <a:t>… 1929… 1980… 2008…</a:t>
            </a:r>
          </a:p>
        </p:txBody>
      </p:sp>
      <p:sp>
        <p:nvSpPr>
          <p:cNvPr id="20" name="ZoneTexte 19"/>
          <p:cNvSpPr txBox="1"/>
          <p:nvPr/>
        </p:nvSpPr>
        <p:spPr>
          <a:xfrm>
            <a:off x="0" y="1066800"/>
            <a:ext cx="9144000" cy="2862323"/>
          </a:xfrm>
          <a:prstGeom prst="rect">
            <a:avLst/>
          </a:prstGeom>
          <a:noFill/>
        </p:spPr>
        <p:txBody>
          <a:bodyPr wrap="square" rtlCol="0">
            <a:spAutoFit/>
          </a:bodyPr>
          <a:lstStyle/>
          <a:p>
            <a:r>
              <a:rPr lang="fr-FR" dirty="0" smtClean="0"/>
              <a:t>A partir des années 90, une logique de financiarisation intensive prévôt. Le tissu économique d’entreprises « familiales » se transforme petit à petit. Les entreprises sont rachetées, une logique financière / gestionnaire devient la norme (demande de rentabilité à court terme). Les externalités négatives sont considérées comme hors du champ de responsabilité de ces entreprises financiarisées. Dans un même temps, de plus en plus de parties prenantes des territoires considèrent ces externalités négatives comme de moins en moins surmontables / réparables.</a:t>
            </a:r>
          </a:p>
          <a:p>
            <a:endParaRPr lang="fr-FR" dirty="0" smtClean="0"/>
          </a:p>
          <a:p>
            <a:r>
              <a:rPr lang="fr-FR" dirty="0" smtClean="0"/>
              <a:t>Les acteurs de la chaine de valeur ont un rapport déséquilibré. En général, captation de la valeur au détriment de la sous-traitance.</a:t>
            </a:r>
            <a:endParaRPr lang="fr-F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er 7"/>
          <p:cNvGrpSpPr/>
          <p:nvPr/>
        </p:nvGrpSpPr>
        <p:grpSpPr>
          <a:xfrm>
            <a:off x="-1" y="990600"/>
            <a:ext cx="6096001" cy="2895600"/>
            <a:chOff x="-1219200" y="1407269"/>
            <a:chExt cx="6685503" cy="3124200"/>
          </a:xfrm>
          <a:effectLst>
            <a:outerShdw blurRad="50800" dist="38100" dir="2700000" algn="br">
              <a:srgbClr val="000000">
                <a:alpha val="43000"/>
              </a:srgbClr>
            </a:outerShdw>
          </a:effectLst>
        </p:grpSpPr>
        <p:pic>
          <p:nvPicPr>
            <p:cNvPr id="13" name="Image 4"/>
            <p:cNvPicPr>
              <a:picLocks noChangeAspect="1"/>
            </p:cNvPicPr>
            <p:nvPr/>
          </p:nvPicPr>
          <p:blipFill>
            <a:blip r:embed="rId3">
              <a:grayscl/>
            </a:blip>
            <a:srcRect l="4310" t="14755" r="20055" b="32970"/>
            <a:stretch>
              <a:fillRect/>
            </a:stretch>
          </p:blipFill>
          <p:spPr bwMode="auto">
            <a:xfrm>
              <a:off x="-1219200" y="1407269"/>
              <a:ext cx="6685503" cy="3124200"/>
            </a:xfrm>
            <a:prstGeom prst="rect">
              <a:avLst/>
            </a:prstGeom>
            <a:noFill/>
            <a:ln w="9525">
              <a:noFill/>
              <a:miter lim="800000"/>
              <a:headEnd/>
              <a:tailEnd/>
            </a:ln>
            <a:effectLst/>
          </p:spPr>
        </p:pic>
        <p:sp>
          <p:nvSpPr>
            <p:cNvPr id="14" name="Rectangle 13"/>
            <p:cNvSpPr/>
            <p:nvPr/>
          </p:nvSpPr>
          <p:spPr>
            <a:xfrm>
              <a:off x="3124200" y="2134614"/>
              <a:ext cx="2342103" cy="9144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grpSp>
      <p:grpSp>
        <p:nvGrpSpPr>
          <p:cNvPr id="3" name="Grouper 9"/>
          <p:cNvGrpSpPr/>
          <p:nvPr/>
        </p:nvGrpSpPr>
        <p:grpSpPr>
          <a:xfrm>
            <a:off x="3048000" y="3962400"/>
            <a:ext cx="6096001" cy="2895600"/>
            <a:chOff x="627017" y="4038600"/>
            <a:chExt cx="7526383" cy="3333184"/>
          </a:xfrm>
          <a:effectLst>
            <a:outerShdw blurRad="50800" dist="38100" dir="2700000" algn="br">
              <a:srgbClr val="000000">
                <a:alpha val="43000"/>
              </a:srgbClr>
            </a:outerShdw>
          </a:effectLst>
        </p:grpSpPr>
        <p:pic>
          <p:nvPicPr>
            <p:cNvPr id="10" name="Image 3"/>
            <p:cNvPicPr>
              <a:picLocks noChangeAspect="1"/>
            </p:cNvPicPr>
            <p:nvPr/>
          </p:nvPicPr>
          <p:blipFill>
            <a:blip r:embed="rId4">
              <a:grayscl/>
            </a:blip>
            <a:srcRect l="6565" t="14176" r="10491" b="23814"/>
            <a:stretch>
              <a:fillRect/>
            </a:stretch>
          </p:blipFill>
          <p:spPr bwMode="auto">
            <a:xfrm>
              <a:off x="627017" y="4038600"/>
              <a:ext cx="7526383" cy="3333184"/>
            </a:xfrm>
            <a:prstGeom prst="rect">
              <a:avLst/>
            </a:prstGeom>
            <a:noFill/>
            <a:ln w="9525">
              <a:noFill/>
              <a:miter lim="800000"/>
              <a:headEnd/>
              <a:tailEnd/>
            </a:ln>
          </p:spPr>
        </p:pic>
        <p:sp>
          <p:nvSpPr>
            <p:cNvPr id="11" name="Rectangle 10"/>
            <p:cNvSpPr/>
            <p:nvPr/>
          </p:nvSpPr>
          <p:spPr>
            <a:xfrm>
              <a:off x="5410201" y="4952999"/>
              <a:ext cx="2743199" cy="91439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grpSp>
      <p:sp>
        <p:nvSpPr>
          <p:cNvPr id="12" name="Cadre 11"/>
          <p:cNvSpPr/>
          <p:nvPr/>
        </p:nvSpPr>
        <p:spPr>
          <a:xfrm>
            <a:off x="2667000" y="1447801"/>
            <a:ext cx="1293415" cy="533400"/>
          </a:xfrm>
          <a:prstGeom prst="fram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5" name="Cadre 14"/>
          <p:cNvSpPr/>
          <p:nvPr/>
        </p:nvSpPr>
        <p:spPr>
          <a:xfrm>
            <a:off x="5562601" y="4419600"/>
            <a:ext cx="1510434" cy="533400"/>
          </a:xfrm>
          <a:prstGeom prst="fram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pic>
        <p:nvPicPr>
          <p:cNvPr id="16" name="Image 3"/>
          <p:cNvPicPr>
            <a:picLocks noChangeAspect="1"/>
          </p:cNvPicPr>
          <p:nvPr/>
        </p:nvPicPr>
        <p:blipFill>
          <a:blip r:embed="rId5">
            <a:duotone>
              <a:schemeClr val="accent2">
                <a:shade val="45000"/>
                <a:satMod val="135000"/>
              </a:schemeClr>
              <a:prstClr val="white"/>
            </a:duotone>
          </a:blip>
          <a:srcRect l="2632" t="16667" b="62820"/>
          <a:stretch>
            <a:fillRect/>
          </a:stretch>
        </p:blipFill>
        <p:spPr bwMode="auto">
          <a:xfrm>
            <a:off x="0" y="4953000"/>
            <a:ext cx="4757730" cy="685800"/>
          </a:xfrm>
          <a:prstGeom prst="rect">
            <a:avLst/>
          </a:prstGeom>
          <a:noFill/>
          <a:ln w="9525">
            <a:noFill/>
            <a:miter lim="800000"/>
            <a:headEnd/>
            <a:tailEnd/>
          </a:ln>
        </p:spPr>
      </p:pic>
      <p:sp>
        <p:nvSpPr>
          <p:cNvPr id="18" name="ZoneTexte 17"/>
          <p:cNvSpPr txBox="1"/>
          <p:nvPr/>
        </p:nvSpPr>
        <p:spPr>
          <a:xfrm>
            <a:off x="304800" y="6019800"/>
            <a:ext cx="2286000" cy="369332"/>
          </a:xfrm>
          <a:prstGeom prst="rect">
            <a:avLst/>
          </a:prstGeom>
          <a:noFill/>
        </p:spPr>
        <p:txBody>
          <a:bodyPr wrap="square" rtlCol="0">
            <a:spAutoFit/>
          </a:bodyPr>
          <a:lstStyle/>
          <a:p>
            <a:r>
              <a:rPr lang="fr-FR" dirty="0" smtClean="0"/>
              <a:t>Source: IEEFC</a:t>
            </a:r>
            <a:endParaRPr lang="fr-FR" dirty="0"/>
          </a:p>
        </p:txBody>
      </p:sp>
      <p:sp>
        <p:nvSpPr>
          <p:cNvPr id="19" name="Titre 1"/>
          <p:cNvSpPr>
            <a:spLocks noGrp="1"/>
          </p:cNvSpPr>
          <p:nvPr>
            <p:ph type="title"/>
          </p:nvPr>
        </p:nvSpPr>
        <p:spPr>
          <a:xfrm>
            <a:off x="457200" y="-152400"/>
            <a:ext cx="8229600" cy="1143000"/>
          </a:xfrm>
        </p:spPr>
        <p:txBody>
          <a:bodyPr>
            <a:normAutofit/>
          </a:bodyPr>
          <a:lstStyle/>
          <a:p>
            <a:r>
              <a:rPr lang="fr-FR" u="sng" dirty="0" smtClean="0"/>
              <a:t>1800</a:t>
            </a:r>
            <a:r>
              <a:rPr lang="fr-FR" dirty="0" smtClean="0"/>
              <a:t>… </a:t>
            </a:r>
            <a:r>
              <a:rPr lang="fr-FR" dirty="0" smtClean="0">
                <a:solidFill>
                  <a:srgbClr val="FF0000"/>
                </a:solidFill>
              </a:rPr>
              <a:t>1929… </a:t>
            </a:r>
            <a:r>
              <a:rPr lang="fr-FR" dirty="0" smtClean="0">
                <a:solidFill>
                  <a:srgbClr val="FF0000"/>
                </a:solidFill>
              </a:rPr>
              <a:t>1980… </a:t>
            </a:r>
            <a:r>
              <a:rPr lang="fr-FR" dirty="0" smtClean="0">
                <a:solidFill>
                  <a:srgbClr val="FF0000"/>
                </a:solidFill>
              </a:rPr>
              <a:t>2008…</a:t>
            </a:r>
          </a:p>
        </p:txBody>
      </p:sp>
      <p:pic>
        <p:nvPicPr>
          <p:cNvPr id="17" name="Image 3"/>
          <p:cNvPicPr>
            <a:picLocks noChangeAspect="1"/>
          </p:cNvPicPr>
          <p:nvPr/>
        </p:nvPicPr>
        <p:blipFill>
          <a:blip r:embed="rId5">
            <a:duotone>
              <a:schemeClr val="accent3">
                <a:shade val="45000"/>
                <a:satMod val="135000"/>
              </a:schemeClr>
              <a:prstClr val="white"/>
            </a:duotone>
          </a:blip>
          <a:srcRect l="2632" t="16667" b="62820"/>
          <a:stretch>
            <a:fillRect/>
          </a:stretch>
        </p:blipFill>
        <p:spPr bwMode="auto">
          <a:xfrm>
            <a:off x="4191000" y="1981201"/>
            <a:ext cx="4757730" cy="68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a:xfrm>
            <a:off x="228600" y="274638"/>
            <a:ext cx="8726488" cy="1143000"/>
          </a:xfrm>
        </p:spPr>
        <p:txBody>
          <a:bodyPr>
            <a:normAutofit/>
          </a:bodyPr>
          <a:lstStyle/>
          <a:p>
            <a:r>
              <a:rPr lang="fr-FR" sz="3200" dirty="0" smtClean="0"/>
              <a:t>Marché saturé + logique volume &amp; prix</a:t>
            </a:r>
            <a:br>
              <a:rPr lang="fr-FR" sz="3200" dirty="0" smtClean="0"/>
            </a:br>
            <a:r>
              <a:rPr lang="fr-FR" sz="3200" dirty="0" smtClean="0"/>
              <a:t>=&gt; devient système / cercle vicieux </a:t>
            </a:r>
            <a:endParaRPr lang="fr-FR" sz="3200" dirty="0"/>
          </a:p>
        </p:txBody>
      </p:sp>
      <p:pic>
        <p:nvPicPr>
          <p:cNvPr id="4" name="Image 3"/>
          <p:cNvPicPr>
            <a:picLocks noChangeAspect="1"/>
          </p:cNvPicPr>
          <p:nvPr/>
        </p:nvPicPr>
        <p:blipFill>
          <a:blip r:embed="rId2">
            <a:duotone>
              <a:schemeClr val="accent2">
                <a:shade val="45000"/>
                <a:satMod val="135000"/>
              </a:schemeClr>
              <a:prstClr val="white"/>
            </a:duotone>
          </a:blip>
          <a:srcRect/>
          <a:stretch>
            <a:fillRect/>
          </a:stretch>
        </p:blipFill>
        <p:spPr bwMode="auto">
          <a:xfrm>
            <a:off x="152400" y="1603524"/>
            <a:ext cx="4419600" cy="5025880"/>
          </a:xfrm>
          <a:prstGeom prst="rect">
            <a:avLst/>
          </a:prstGeom>
          <a:noFill/>
          <a:ln w="9525">
            <a:noFill/>
            <a:miter lim="800000"/>
            <a:headEnd/>
            <a:tailEnd/>
          </a:ln>
          <a:effectLst>
            <a:glow rad="228600">
              <a:schemeClr val="accent1">
                <a:alpha val="75000"/>
              </a:schemeClr>
            </a:glow>
          </a:effectLst>
        </p:spPr>
      </p:pic>
      <p:pic>
        <p:nvPicPr>
          <p:cNvPr id="5" name="Image 3"/>
          <p:cNvPicPr>
            <a:picLocks noChangeAspect="1"/>
          </p:cNvPicPr>
          <p:nvPr/>
        </p:nvPicPr>
        <p:blipFill>
          <a:blip r:embed="rId2">
            <a:duotone>
              <a:schemeClr val="accent2">
                <a:shade val="45000"/>
                <a:satMod val="135000"/>
              </a:schemeClr>
              <a:prstClr val="white"/>
            </a:duotone>
          </a:blip>
          <a:srcRect/>
          <a:stretch>
            <a:fillRect/>
          </a:stretch>
        </p:blipFill>
        <p:spPr bwMode="auto">
          <a:xfrm>
            <a:off x="4724398" y="1603524"/>
            <a:ext cx="4267201" cy="5025880"/>
          </a:xfrm>
          <a:prstGeom prst="rect">
            <a:avLst/>
          </a:prstGeom>
          <a:noFill/>
          <a:ln w="9525">
            <a:noFill/>
            <a:miter lim="800000"/>
            <a:headEnd/>
            <a:tailEnd/>
          </a:ln>
          <a:effectLst>
            <a:glow rad="228600">
              <a:schemeClr val="accent4">
                <a:alpha val="75000"/>
              </a:schemeClr>
            </a:glow>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a:xfrm>
            <a:off x="0" y="533400"/>
            <a:ext cx="9144000" cy="1143000"/>
          </a:xfrm>
        </p:spPr>
        <p:txBody>
          <a:bodyPr>
            <a:noAutofit/>
          </a:bodyPr>
          <a:lstStyle/>
          <a:p>
            <a:r>
              <a:rPr lang="fr-FR" sz="3200" dirty="0" smtClean="0"/>
              <a:t>Les déterminants de productivité sur lesquels sont fondés la logique industrielle, dans un contexte de marché saturé, entrainent une explosion des externalités négatives  </a:t>
            </a:r>
            <a:endParaRPr lang="fr-FR" sz="3200" dirty="0"/>
          </a:p>
        </p:txBody>
      </p:sp>
      <p:sp>
        <p:nvSpPr>
          <p:cNvPr id="3" name="Espace réservé du contenu 2"/>
          <p:cNvSpPr>
            <a:spLocks noGrp="1"/>
          </p:cNvSpPr>
          <p:nvPr>
            <p:ph idx="1"/>
          </p:nvPr>
        </p:nvSpPr>
        <p:spPr>
          <a:xfrm>
            <a:off x="152400" y="2362200"/>
            <a:ext cx="8839200" cy="5562600"/>
          </a:xfrm>
        </p:spPr>
        <p:txBody>
          <a:bodyPr>
            <a:normAutofit/>
          </a:bodyPr>
          <a:lstStyle/>
          <a:p>
            <a:pPr>
              <a:spcAft>
                <a:spcPts val="3000"/>
              </a:spcAft>
              <a:buNone/>
            </a:pPr>
            <a:r>
              <a:rPr lang="fr-FR" dirty="0" smtClean="0"/>
              <a:t>Intensification du travail =&gt; </a:t>
            </a:r>
            <a:r>
              <a:rPr lang="fr-FR" dirty="0" smtClean="0">
                <a:solidFill>
                  <a:srgbClr val="000090"/>
                </a:solidFill>
                <a:latin typeface="Handwriting - Dakota"/>
                <a:cs typeface="Handwriting - Dakota"/>
              </a:rPr>
              <a:t>perte de sens, de santé, etc.</a:t>
            </a:r>
          </a:p>
          <a:p>
            <a:pPr>
              <a:spcAft>
                <a:spcPts val="3000"/>
              </a:spcAft>
              <a:buNone/>
            </a:pPr>
            <a:r>
              <a:rPr lang="fr-FR" dirty="0" smtClean="0"/>
              <a:t>Utilisation de matières premières moins chères =&gt; </a:t>
            </a:r>
            <a:r>
              <a:rPr lang="fr-FR" dirty="0" smtClean="0">
                <a:solidFill>
                  <a:srgbClr val="000090"/>
                </a:solidFill>
                <a:latin typeface="Handwriting - Dakota"/>
                <a:cs typeface="Handwriting - Dakota"/>
              </a:rPr>
              <a:t>obsolescence plus rapide, etc.</a:t>
            </a:r>
          </a:p>
          <a:p>
            <a:pPr>
              <a:spcAft>
                <a:spcPts val="3000"/>
              </a:spcAft>
              <a:buNone/>
            </a:pPr>
            <a:r>
              <a:rPr lang="fr-FR" dirty="0" smtClean="0"/>
              <a:t>Délocalisation, sous-traitance à bas coût =&gt; </a:t>
            </a:r>
            <a:r>
              <a:rPr lang="fr-FR" dirty="0" smtClean="0">
                <a:solidFill>
                  <a:srgbClr val="000090"/>
                </a:solidFill>
                <a:latin typeface="Handwriting - Dakota"/>
                <a:cs typeface="Handwriting - Dakota"/>
              </a:rPr>
              <a:t>prix baisse mais coûts soc. et env.</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a:blip r:embed="rId2"/>
          <a:stretch>
            <a:fillRect/>
          </a:stretch>
        </p:blipFill>
        <p:spPr>
          <a:xfrm>
            <a:off x="23553" y="274638"/>
            <a:ext cx="9120447" cy="63404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7" name="Titre 1"/>
          <p:cNvSpPr txBox="1">
            <a:spLocks/>
          </p:cNvSpPr>
          <p:nvPr/>
        </p:nvSpPr>
        <p:spPr bwMode="auto">
          <a:xfrm>
            <a:off x="0" y="6705600"/>
            <a:ext cx="9144000" cy="1143000"/>
          </a:xfrm>
          <a:prstGeom prst="rect">
            <a:avLst/>
          </a:prstGeom>
          <a:noFill/>
          <a:ln w="9525">
            <a:noFill/>
            <a:miter lim="800000"/>
            <a:headEnd/>
            <a:tailEnd/>
          </a:ln>
        </p:spPr>
        <p:txBody>
          <a:bodyPr anchor="ctr">
            <a:prstTxWarp prst="textNoShape">
              <a:avLst/>
            </a:prstTxWarp>
          </a:bodyPr>
          <a:lstStyle/>
          <a:p>
            <a:pPr algn="ctr"/>
            <a:endParaRPr lang="fr-FR" sz="3600" b="1" dirty="0">
              <a:solidFill>
                <a:srgbClr val="03763D"/>
              </a:solidFill>
              <a:latin typeface="Calibri" charset="0"/>
            </a:endParaRPr>
          </a:p>
        </p:txBody>
      </p:sp>
      <p:sp>
        <p:nvSpPr>
          <p:cNvPr id="9" name="Titre 1"/>
          <p:cNvSpPr txBox="1">
            <a:spLocks/>
          </p:cNvSpPr>
          <p:nvPr/>
        </p:nvSpPr>
        <p:spPr bwMode="auto">
          <a:xfrm>
            <a:off x="0" y="2743200"/>
            <a:ext cx="9144000" cy="1143000"/>
          </a:xfrm>
          <a:prstGeom prst="rect">
            <a:avLst/>
          </a:prstGeom>
          <a:noFill/>
          <a:ln w="9525">
            <a:noFill/>
            <a:miter lim="800000"/>
            <a:headEnd/>
            <a:tailEnd/>
          </a:ln>
        </p:spPr>
        <p:txBody>
          <a:bodyPr anchor="ctr">
            <a:prstTxWarp prst="textNoShape">
              <a:avLst/>
            </a:prstTxWarp>
          </a:bodyPr>
          <a:lstStyle/>
          <a:p>
            <a:pPr algn="ctr" eaLnBrk="0" hangingPunct="0">
              <a:defRPr/>
            </a:pPr>
            <a:r>
              <a:rPr lang="fr-FR" sz="4400" dirty="0" smtClean="0"/>
              <a:t>Crises:</a:t>
            </a:r>
          </a:p>
          <a:p>
            <a:pPr algn="ctr" eaLnBrk="0" hangingPunct="0">
              <a:buFontTx/>
              <a:buChar char="-"/>
              <a:defRPr/>
            </a:pPr>
            <a:r>
              <a:rPr lang="fr-FR" sz="4400" dirty="0" smtClean="0">
                <a:latin typeface="+mj-lt"/>
              </a:rPr>
              <a:t> écologique,</a:t>
            </a:r>
          </a:p>
          <a:p>
            <a:pPr algn="ctr" eaLnBrk="0" hangingPunct="0">
              <a:buFontTx/>
              <a:buChar char="-"/>
              <a:defRPr/>
            </a:pPr>
            <a:r>
              <a:rPr lang="fr-FR" sz="4400" dirty="0" smtClean="0">
                <a:latin typeface="+mj-lt"/>
              </a:rPr>
              <a:t> démocratique,</a:t>
            </a:r>
          </a:p>
          <a:p>
            <a:pPr algn="ctr" eaLnBrk="0" hangingPunct="0">
              <a:buFontTx/>
              <a:buChar char="-"/>
              <a:defRPr/>
            </a:pPr>
            <a:r>
              <a:rPr lang="fr-FR" sz="4400" dirty="0" smtClean="0">
                <a:latin typeface="+mj-lt"/>
              </a:rPr>
              <a:t> de santé,</a:t>
            </a:r>
          </a:p>
          <a:p>
            <a:pPr algn="ctr" eaLnBrk="0" hangingPunct="0">
              <a:buFontTx/>
              <a:buChar char="-"/>
              <a:defRPr/>
            </a:pPr>
            <a:r>
              <a:rPr lang="fr-FR" sz="4400" dirty="0" smtClean="0">
                <a:latin typeface="+mj-lt"/>
              </a:rPr>
              <a:t> de confiance envers les industriels, les institutions…</a:t>
            </a:r>
          </a:p>
          <a:p>
            <a:pPr algn="ctr" eaLnBrk="0" hangingPunct="0">
              <a:buFontTx/>
              <a:buChar char="-"/>
              <a:defRPr/>
            </a:pPr>
            <a:endParaRPr lang="fr-FR" sz="4400" dirty="0" smtClean="0">
              <a:latin typeface="+mj-lt"/>
            </a:endParaRPr>
          </a:p>
          <a:p>
            <a:pPr algn="ctr" eaLnBrk="0" hangingPunct="0">
              <a:defRPr/>
            </a:pPr>
            <a:r>
              <a:rPr lang="fr-FR" sz="4400" dirty="0" smtClean="0">
                <a:latin typeface="+mj-lt"/>
              </a:rPr>
              <a:t>La cause racine ? </a:t>
            </a:r>
            <a:endParaRPr lang="fr-FR" sz="2800" dirty="0" smtClean="0">
              <a:latin typeface="+mj-lt"/>
            </a:endParaRPr>
          </a:p>
          <a:p>
            <a:pPr algn="ctr" eaLnBrk="0" hangingPunct="0">
              <a:defRPr/>
            </a:pPr>
            <a:r>
              <a:rPr lang="fr-FR" sz="4800" b="1" dirty="0" smtClean="0">
                <a:solidFill>
                  <a:srgbClr val="FF0000"/>
                </a:solidFill>
                <a:latin typeface="+mj-lt"/>
              </a:rPr>
              <a:t>Le modèle économique actuel issu de l’ère industrielle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a:xfrm>
            <a:off x="0" y="152400"/>
            <a:ext cx="9144000" cy="1143000"/>
          </a:xfrm>
        </p:spPr>
        <p:txBody>
          <a:bodyPr>
            <a:noAutofit/>
          </a:bodyPr>
          <a:lstStyle/>
          <a:p>
            <a:r>
              <a:rPr lang="fr-FR" sz="3400" dirty="0" smtClean="0">
                <a:solidFill>
                  <a:srgbClr val="FF0000"/>
                </a:solidFill>
              </a:rPr>
              <a:t>A partir de 1990, dans un marché saturé, la logique industrielle financiarisée entraine d’énormes problèmes sur les territoires     </a:t>
            </a:r>
            <a:endParaRPr lang="fr-FR" sz="3400" dirty="0">
              <a:solidFill>
                <a:srgbClr val="FF0000"/>
              </a:solidFill>
            </a:endParaRPr>
          </a:p>
        </p:txBody>
      </p:sp>
      <p:pic>
        <p:nvPicPr>
          <p:cNvPr id="4" name="Image 3"/>
          <p:cNvPicPr>
            <a:picLocks noChangeAspect="1"/>
          </p:cNvPicPr>
          <p:nvPr/>
        </p:nvPicPr>
        <p:blipFill>
          <a:blip r:embed="rId2">
            <a:duotone>
              <a:schemeClr val="accent2">
                <a:shade val="45000"/>
                <a:satMod val="135000"/>
              </a:schemeClr>
              <a:prstClr val="white"/>
            </a:duotone>
          </a:blip>
          <a:srcRect/>
          <a:stretch>
            <a:fillRect/>
          </a:stretch>
        </p:blipFill>
        <p:spPr bwMode="auto">
          <a:xfrm>
            <a:off x="2627312" y="1905000"/>
            <a:ext cx="4154488" cy="4724400"/>
          </a:xfrm>
          <a:prstGeom prst="rect">
            <a:avLst/>
          </a:prstGeom>
          <a:noFill/>
          <a:ln w="9525">
            <a:noFill/>
            <a:miter lim="800000"/>
            <a:headEnd/>
            <a:tailEnd/>
          </a:ln>
          <a:effectLst>
            <a:glow rad="228600">
              <a:schemeClr val="accent1">
                <a:alpha val="75000"/>
              </a:schemeClr>
            </a:glow>
          </a:effectLst>
        </p:spPr>
      </p:pic>
      <p:pic>
        <p:nvPicPr>
          <p:cNvPr id="6" name="Image 5"/>
          <p:cNvPicPr>
            <a:picLocks noChangeAspect="1"/>
          </p:cNvPicPr>
          <p:nvPr/>
        </p:nvPicPr>
        <p:blipFill>
          <a:blip r:embed="rId3">
            <a:alphaModFix/>
            <a:duotone>
              <a:schemeClr val="accent6">
                <a:shade val="45000"/>
                <a:satMod val="135000"/>
              </a:schemeClr>
              <a:prstClr val="white"/>
            </a:duotone>
          </a:blip>
          <a:stretch>
            <a:fillRect/>
          </a:stretch>
        </p:blipFill>
        <p:spPr>
          <a:xfrm>
            <a:off x="3236911" y="2515080"/>
            <a:ext cx="3074571" cy="335232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 name="Assembler 14"/>
          <p:cNvSpPr/>
          <p:nvPr/>
        </p:nvSpPr>
        <p:spPr>
          <a:xfrm rot="16200000">
            <a:off x="1143000" y="-1143001"/>
            <a:ext cx="6858000" cy="9144000"/>
          </a:xfrm>
          <a:prstGeom prst="flowChartCollate">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fr-FR" b="1" dirty="0" smtClean="0">
                <a:solidFill>
                  <a:schemeClr val="tx1"/>
                </a:solidFill>
                <a:ea typeface="ＭＳ Ｐゴシック" charset="-128"/>
                <a:cs typeface="ＭＳ Ｐゴシック" charset="-128"/>
              </a:rPr>
              <a:t>Citoyens</a:t>
            </a:r>
          </a:p>
        </p:txBody>
      </p:sp>
      <p:sp>
        <p:nvSpPr>
          <p:cNvPr id="16" name="Triangle isocèle 15"/>
          <p:cNvSpPr/>
          <p:nvPr/>
        </p:nvSpPr>
        <p:spPr>
          <a:xfrm>
            <a:off x="1457325" y="3352799"/>
            <a:ext cx="6391275" cy="3505201"/>
          </a:xfrm>
          <a:prstGeom prst="triangle">
            <a:avLst>
              <a:gd name="adj" fmla="val 48846"/>
            </a:avLst>
          </a:prstGeom>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r>
              <a:rPr lang="fr-FR" sz="4400" b="1" dirty="0" smtClean="0">
                <a:solidFill>
                  <a:schemeClr val="tx1"/>
                </a:solidFill>
                <a:ea typeface="ＭＳ Ｐゴシック" charset="-128"/>
                <a:cs typeface="ＭＳ Ｐゴシック" charset="-128"/>
              </a:rPr>
              <a:t>Citoyens </a:t>
            </a:r>
          </a:p>
          <a:p>
            <a:pPr algn="ctr">
              <a:defRPr/>
            </a:pPr>
            <a:endParaRPr lang="fr-FR" sz="2800" dirty="0" smtClean="0">
              <a:solidFill>
                <a:srgbClr val="FFFFFF"/>
              </a:solidFill>
              <a:ea typeface="ＭＳ Ｐゴシック" charset="-128"/>
              <a:cs typeface="ＭＳ Ｐゴシック" charset="-128"/>
            </a:endParaRPr>
          </a:p>
          <a:p>
            <a:pPr algn="ctr">
              <a:defRPr/>
            </a:pPr>
            <a:endParaRPr lang="fr-FR" sz="2800" dirty="0" smtClean="0">
              <a:solidFill>
                <a:srgbClr val="FFFFFF"/>
              </a:solidFill>
              <a:ea typeface="ＭＳ Ｐゴシック" charset="-128"/>
              <a:cs typeface="ＭＳ Ｐゴシック" charset="-128"/>
            </a:endParaRPr>
          </a:p>
          <a:p>
            <a:pPr algn="ctr">
              <a:defRPr/>
            </a:pPr>
            <a:endParaRPr lang="fr-FR" sz="2800" dirty="0">
              <a:solidFill>
                <a:srgbClr val="FFFFFF"/>
              </a:solidFill>
              <a:ea typeface="ＭＳ Ｐゴシック" charset="-128"/>
              <a:cs typeface="ＭＳ Ｐゴシック" charset="-128"/>
            </a:endParaRPr>
          </a:p>
        </p:txBody>
      </p:sp>
      <p:sp>
        <p:nvSpPr>
          <p:cNvPr id="17" name="Éclair 16"/>
          <p:cNvSpPr/>
          <p:nvPr/>
        </p:nvSpPr>
        <p:spPr>
          <a:xfrm>
            <a:off x="3505200" y="2354263"/>
            <a:ext cx="2362200" cy="2751137"/>
          </a:xfrm>
          <a:prstGeom prst="lightningBolt">
            <a:avLst/>
          </a:prstGeom>
          <a:ln/>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fr-FR"/>
          </a:p>
        </p:txBody>
      </p:sp>
      <p:sp>
        <p:nvSpPr>
          <p:cNvPr id="28681" name="Titre 1"/>
          <p:cNvSpPr txBox="1">
            <a:spLocks/>
          </p:cNvSpPr>
          <p:nvPr/>
        </p:nvSpPr>
        <p:spPr bwMode="auto">
          <a:xfrm>
            <a:off x="152400" y="76200"/>
            <a:ext cx="8839200" cy="561975"/>
          </a:xfrm>
          <a:prstGeom prst="rect">
            <a:avLst/>
          </a:prstGeom>
          <a:noFill/>
          <a:ln w="9525">
            <a:noFill/>
            <a:miter lim="800000"/>
            <a:headEnd/>
            <a:tailEnd/>
          </a:ln>
        </p:spPr>
        <p:txBody>
          <a:bodyPr anchor="ctr">
            <a:prstTxWarp prst="textNoShape">
              <a:avLst/>
            </a:prstTxWarp>
          </a:bodyPr>
          <a:lstStyle/>
          <a:p>
            <a:pPr algn="ctr"/>
            <a:r>
              <a:rPr lang="fr-FR" sz="4800" b="1" dirty="0" smtClean="0">
                <a:solidFill>
                  <a:srgbClr val="FF0000"/>
                </a:solidFill>
                <a:latin typeface="Calibri" charset="0"/>
              </a:rPr>
              <a:t>Défiance / Antagonisme</a:t>
            </a:r>
            <a:endParaRPr lang="fr-FR" sz="4800" b="1" dirty="0">
              <a:solidFill>
                <a:srgbClr val="FF0000"/>
              </a:solidFill>
              <a:latin typeface="Calibri" charset="0"/>
            </a:endParaRPr>
          </a:p>
        </p:txBody>
      </p:sp>
      <p:sp>
        <p:nvSpPr>
          <p:cNvPr id="20" name="Titre 1"/>
          <p:cNvSpPr>
            <a:spLocks noGrp="1"/>
          </p:cNvSpPr>
          <p:nvPr>
            <p:ph type="title"/>
          </p:nvPr>
        </p:nvSpPr>
        <p:spPr>
          <a:xfrm>
            <a:off x="457200" y="457200"/>
            <a:ext cx="8229600" cy="1143000"/>
          </a:xfrm>
        </p:spPr>
        <p:txBody>
          <a:bodyPr/>
          <a:lstStyle/>
          <a:p>
            <a:pPr>
              <a:defRPr/>
            </a:pPr>
            <a:r>
              <a:rPr lang="fr-FR" b="1" dirty="0" smtClean="0">
                <a:solidFill>
                  <a:schemeClr val="bg1">
                    <a:lumMod val="50000"/>
                  </a:schemeClr>
                </a:solidFill>
              </a:rPr>
              <a:t>Sur tous les territoires:</a:t>
            </a:r>
            <a:endParaRPr lang="fr-FR" b="1" dirty="0" smtClean="0"/>
          </a:p>
        </p:txBody>
      </p:sp>
      <p:sp>
        <p:nvSpPr>
          <p:cNvPr id="18" name="ZoneTexte 17"/>
          <p:cNvSpPr txBox="1"/>
          <p:nvPr/>
        </p:nvSpPr>
        <p:spPr>
          <a:xfrm>
            <a:off x="6096000" y="2744450"/>
            <a:ext cx="3276600" cy="1446550"/>
          </a:xfrm>
          <a:prstGeom prst="rect">
            <a:avLst/>
          </a:prstGeom>
          <a:noFill/>
        </p:spPr>
        <p:txBody>
          <a:bodyPr wrap="square" rtlCol="0">
            <a:spAutoFit/>
          </a:bodyPr>
          <a:lstStyle/>
          <a:p>
            <a:r>
              <a:rPr lang="fr-FR" sz="4400" b="1" dirty="0" smtClean="0"/>
              <a:t>Collectivités territoriales</a:t>
            </a:r>
            <a:endParaRPr lang="fr-FR" sz="4400" b="1" dirty="0"/>
          </a:p>
        </p:txBody>
      </p:sp>
      <p:sp>
        <p:nvSpPr>
          <p:cNvPr id="19" name="ZoneTexte 18"/>
          <p:cNvSpPr txBox="1"/>
          <p:nvPr/>
        </p:nvSpPr>
        <p:spPr>
          <a:xfrm>
            <a:off x="76200" y="3192959"/>
            <a:ext cx="3276600" cy="769441"/>
          </a:xfrm>
          <a:prstGeom prst="rect">
            <a:avLst/>
          </a:prstGeom>
          <a:noFill/>
        </p:spPr>
        <p:txBody>
          <a:bodyPr wrap="square" rtlCol="0">
            <a:spAutoFit/>
          </a:bodyPr>
          <a:lstStyle/>
          <a:p>
            <a:r>
              <a:rPr lang="fr-FR" sz="4400" b="1" dirty="0" smtClean="0"/>
              <a:t>Entreprises</a:t>
            </a:r>
            <a:endParaRPr lang="fr-FR" sz="4400" b="1"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Titre 1"/>
          <p:cNvSpPr>
            <a:spLocks noGrp="1"/>
          </p:cNvSpPr>
          <p:nvPr>
            <p:ph type="title"/>
          </p:nvPr>
        </p:nvSpPr>
        <p:spPr>
          <a:xfrm>
            <a:off x="152400" y="5181600"/>
            <a:ext cx="8839200" cy="1143000"/>
          </a:xfrm>
        </p:spPr>
        <p:txBody>
          <a:bodyPr>
            <a:normAutofit fontScale="90000"/>
          </a:bodyPr>
          <a:lstStyle/>
          <a:p>
            <a:r>
              <a:rPr lang="fr-FR" b="1" dirty="0" smtClean="0">
                <a:solidFill>
                  <a:schemeClr val="accent6">
                    <a:lumMod val="75000"/>
                  </a:schemeClr>
                </a:solidFill>
                <a:latin typeface="Handwriting - Dakota"/>
                <a:cs typeface="Handwriting - Dakota"/>
              </a:rPr>
              <a:t>Un foisonnement de Nouveaux Modèles Economiques, décroissance…</a:t>
            </a:r>
            <a:br>
              <a:rPr lang="fr-FR" b="1" dirty="0" smtClean="0">
                <a:solidFill>
                  <a:schemeClr val="accent6">
                    <a:lumMod val="75000"/>
                  </a:schemeClr>
                </a:solidFill>
                <a:latin typeface="Handwriting - Dakota"/>
                <a:cs typeface="Handwriting - Dakota"/>
              </a:rPr>
            </a:br>
            <a:r>
              <a:rPr lang="fr-FR" b="1" dirty="0" smtClean="0">
                <a:solidFill>
                  <a:schemeClr val="accent6">
                    <a:lumMod val="75000"/>
                  </a:schemeClr>
                </a:solidFill>
                <a:latin typeface="Handwriting - Dakota"/>
                <a:cs typeface="Handwriting - Dakota"/>
              </a:rPr>
              <a:t>E. collaborative, circulaire, de la fonctionnalité, etc., etc., etc.</a:t>
            </a:r>
            <a:r>
              <a:rPr lang="fr-FR" dirty="0" smtClean="0"/>
              <a:t/>
            </a:r>
            <a:br>
              <a:rPr lang="fr-FR" dirty="0" smtClean="0"/>
            </a:br>
            <a:r>
              <a:rPr lang="fr-FR" dirty="0" smtClean="0"/>
              <a:t/>
            </a:r>
            <a:br>
              <a:rPr lang="fr-FR" dirty="0" smtClean="0"/>
            </a:br>
            <a:r>
              <a:rPr lang="fr-FR" dirty="0" smtClean="0"/>
              <a:t/>
            </a:r>
            <a:br>
              <a:rPr lang="fr-FR" dirty="0" smtClean="0"/>
            </a:br>
            <a:endParaRPr lang="fr-FR" dirty="0"/>
          </a:p>
        </p:txBody>
      </p:sp>
      <p:pic>
        <p:nvPicPr>
          <p:cNvPr id="3" name="Image 2"/>
          <p:cNvPicPr>
            <a:picLocks noChangeAspect="1"/>
          </p:cNvPicPr>
          <p:nvPr/>
        </p:nvPicPr>
        <p:blipFill>
          <a:blip r:embed="rId2">
            <a:duotone>
              <a:schemeClr val="accent6">
                <a:shade val="45000"/>
                <a:satMod val="135000"/>
              </a:schemeClr>
              <a:prstClr val="white"/>
            </a:duotone>
          </a:blip>
          <a:srcRect t="12000" b="4000"/>
          <a:stretch>
            <a:fillRect/>
          </a:stretch>
        </p:blipFill>
        <p:spPr>
          <a:xfrm>
            <a:off x="3911600" y="76200"/>
            <a:ext cx="5080000" cy="3200400"/>
          </a:xfrm>
          <a:prstGeom prst="rect">
            <a:avLst/>
          </a:prstGeom>
        </p:spPr>
      </p:pic>
      <p:sp>
        <p:nvSpPr>
          <p:cNvPr id="4" name="Rectangle 3"/>
          <p:cNvSpPr/>
          <p:nvPr/>
        </p:nvSpPr>
        <p:spPr>
          <a:xfrm>
            <a:off x="76200" y="-7918"/>
            <a:ext cx="3733800" cy="3416320"/>
          </a:xfrm>
          <a:prstGeom prst="rect">
            <a:avLst/>
          </a:prstGeom>
        </p:spPr>
        <p:txBody>
          <a:bodyPr wrap="square">
            <a:spAutoFit/>
          </a:bodyPr>
          <a:lstStyle/>
          <a:p>
            <a:r>
              <a:rPr lang="fr-FR" sz="3600" dirty="0" smtClean="0"/>
              <a:t>En réponse au modèle économique actuel hyper dominant qui montre ses limites</a:t>
            </a:r>
            <a:endParaRPr lang="fr-FR" sz="3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re 1"/>
          <p:cNvSpPr>
            <a:spLocks noGrp="1"/>
          </p:cNvSpPr>
          <p:nvPr>
            <p:ph type="ctrTitle"/>
          </p:nvPr>
        </p:nvSpPr>
        <p:spPr>
          <a:xfrm>
            <a:off x="0" y="2819400"/>
            <a:ext cx="9144000" cy="2365375"/>
          </a:xfrm>
        </p:spPr>
        <p:txBody>
          <a:bodyPr>
            <a:normAutofit fontScale="90000"/>
          </a:bodyPr>
          <a:lstStyle/>
          <a:p>
            <a:r>
              <a:rPr lang="fr-FR" sz="3600" dirty="0" smtClean="0">
                <a:ea typeface="ＭＳ Ｐゴシック" pitchFamily="4" charset="-128"/>
                <a:cs typeface="ＭＳ Ｐゴシック" pitchFamily="4" charset="-128"/>
              </a:rPr>
              <a:t/>
            </a:r>
            <a:br>
              <a:rPr lang="fr-FR" sz="3600" dirty="0" smtClean="0">
                <a:ea typeface="ＭＳ Ｐゴシック" pitchFamily="4" charset="-128"/>
                <a:cs typeface="ＭＳ Ｐゴシック" pitchFamily="4" charset="-128"/>
              </a:rPr>
            </a:br>
            <a:r>
              <a:rPr lang="fr-FR" sz="4000" dirty="0" smtClean="0">
                <a:ea typeface="ＭＳ Ｐゴシック" pitchFamily="4" charset="-128"/>
                <a:cs typeface="ＭＳ Ｐゴシック" pitchFamily="4" charset="-128"/>
              </a:rPr>
              <a:t>Objectifs de ce module</a:t>
            </a:r>
            <a:br>
              <a:rPr lang="fr-FR" sz="4000" dirty="0" smtClean="0">
                <a:ea typeface="ＭＳ Ｐゴシック" pitchFamily="4" charset="-128"/>
                <a:cs typeface="ＭＳ Ｐゴシック" pitchFamily="4" charset="-128"/>
              </a:rPr>
            </a:br>
            <a:r>
              <a:rPr lang="fr-FR" sz="3600" dirty="0" smtClean="0">
                <a:ea typeface="ＭＳ Ｐゴシック" pitchFamily="4" charset="-128"/>
                <a:cs typeface="ＭＳ Ｐゴシック" pitchFamily="4" charset="-128"/>
              </a:rPr>
              <a:t/>
            </a:r>
            <a:br>
              <a:rPr lang="fr-FR" sz="3600" dirty="0" smtClean="0">
                <a:ea typeface="ＭＳ Ｐゴシック" pitchFamily="4" charset="-128"/>
                <a:cs typeface="ＭＳ Ｐゴシック" pitchFamily="4" charset="-128"/>
              </a:rPr>
            </a:br>
            <a:r>
              <a:rPr lang="fr-FR" sz="3600" dirty="0" smtClean="0">
                <a:ea typeface="ＭＳ Ｐゴシック" pitchFamily="4" charset="-128"/>
                <a:cs typeface="ＭＳ Ｐゴシック" pitchFamily="4" charset="-128"/>
              </a:rPr>
              <a:t/>
            </a:r>
            <a:br>
              <a:rPr lang="fr-FR" sz="3600" dirty="0" smtClean="0">
                <a:ea typeface="ＭＳ Ｐゴシック" pitchFamily="4" charset="-128"/>
                <a:cs typeface="ＭＳ Ｐゴシック" pitchFamily="4" charset="-128"/>
              </a:rPr>
            </a:br>
            <a:r>
              <a:rPr lang="fr-FR" sz="2000" dirty="0" smtClean="0">
                <a:ea typeface="ＭＳ Ｐゴシック" pitchFamily="4" charset="-128"/>
                <a:cs typeface="ＭＳ Ｐゴシック" pitchFamily="4" charset="-128"/>
              </a:rPr>
              <a:t>&gt; être capable de donner la définition d’un modèle économique</a:t>
            </a:r>
            <a:br>
              <a:rPr lang="fr-FR" sz="2000" dirty="0" smtClean="0">
                <a:ea typeface="ＭＳ Ｐゴシック" pitchFamily="4" charset="-128"/>
                <a:cs typeface="ＭＳ Ｐゴシック" pitchFamily="4" charset="-128"/>
              </a:rPr>
            </a:br>
            <a:r>
              <a:rPr lang="fr-FR" sz="2000" dirty="0" smtClean="0">
                <a:ea typeface="ＭＳ Ｐゴシック" pitchFamily="4" charset="-128"/>
                <a:cs typeface="ＭＳ Ｐゴシック" pitchFamily="4" charset="-128"/>
              </a:rPr>
              <a:t/>
            </a:r>
            <a:br>
              <a:rPr lang="fr-FR" sz="2000" dirty="0" smtClean="0">
                <a:ea typeface="ＭＳ Ｐゴシック" pitchFamily="4" charset="-128"/>
                <a:cs typeface="ＭＳ Ｐゴシック" pitchFamily="4" charset="-128"/>
              </a:rPr>
            </a:br>
            <a:r>
              <a:rPr lang="fr-FR" sz="2000" dirty="0" smtClean="0">
                <a:ea typeface="ＭＳ Ｐゴシック" pitchFamily="4" charset="-128"/>
                <a:cs typeface="ＭＳ Ｐゴシック" pitchFamily="4" charset="-128"/>
              </a:rPr>
              <a:t>&gt; être capable de repérer les limites des différents (nouveaux) modèles économiques</a:t>
            </a:r>
            <a:br>
              <a:rPr lang="fr-FR" sz="2000" dirty="0" smtClean="0">
                <a:ea typeface="ＭＳ Ｐゴシック" pitchFamily="4" charset="-128"/>
                <a:cs typeface="ＭＳ Ｐゴシック" pitchFamily="4" charset="-128"/>
              </a:rPr>
            </a:br>
            <a:r>
              <a:rPr lang="fr-FR" sz="2000" dirty="0" smtClean="0">
                <a:ea typeface="ＭＳ Ｐゴシック" pitchFamily="4" charset="-128"/>
                <a:cs typeface="ＭＳ Ｐゴシック" pitchFamily="4" charset="-128"/>
              </a:rPr>
              <a:t/>
            </a:r>
            <a:br>
              <a:rPr lang="fr-FR" sz="2000" dirty="0" smtClean="0">
                <a:ea typeface="ＭＳ Ｐゴシック" pitchFamily="4" charset="-128"/>
                <a:cs typeface="ＭＳ Ｐゴシック" pitchFamily="4" charset="-128"/>
              </a:rPr>
            </a:br>
            <a:r>
              <a:rPr lang="fr-FR" sz="2000" dirty="0" smtClean="0">
                <a:ea typeface="ＭＳ Ｐゴシック" pitchFamily="4" charset="-128"/>
                <a:cs typeface="ＭＳ Ｐゴシック" pitchFamily="4" charset="-128"/>
              </a:rPr>
              <a:t>&gt; </a:t>
            </a:r>
            <a:r>
              <a:rPr lang="fr-FR" sz="2000" b="1" dirty="0" smtClean="0">
                <a:ea typeface="ＭＳ Ｐゴシック" pitchFamily="4" charset="-128"/>
                <a:cs typeface="ＭＳ Ｐゴシック" pitchFamily="4" charset="-128"/>
              </a:rPr>
              <a:t>être capable d’aider un(e) ami(e) qui créé son entreprise - d’aider</a:t>
            </a:r>
            <a:br>
              <a:rPr lang="fr-FR" sz="2000" b="1" dirty="0" smtClean="0">
                <a:ea typeface="ＭＳ Ｐゴシック" pitchFamily="4" charset="-128"/>
                <a:cs typeface="ＭＳ Ｐゴシック" pitchFamily="4" charset="-128"/>
              </a:rPr>
            </a:br>
            <a:r>
              <a:rPr lang="fr-FR" sz="2000" b="1" dirty="0" smtClean="0">
                <a:ea typeface="ＭＳ Ｐゴシック" pitchFamily="4" charset="-128"/>
                <a:cs typeface="ＭＳ Ｐゴシック" pitchFamily="4" charset="-128"/>
              </a:rPr>
              <a:t> la/le dirigeant(e) d’entreprise dans sa réorientation stratégique</a:t>
            </a:r>
            <a:r>
              <a:rPr lang="fr-FR" sz="2000" dirty="0" smtClean="0">
                <a:ea typeface="ＭＳ Ｐゴシック" pitchFamily="4" charset="-128"/>
                <a:cs typeface="ＭＳ Ｐゴシック" pitchFamily="4" charset="-128"/>
              </a:rPr>
              <a:t/>
            </a:r>
            <a:br>
              <a:rPr lang="fr-FR" sz="2000" dirty="0" smtClean="0">
                <a:ea typeface="ＭＳ Ｐゴシック" pitchFamily="4" charset="-128"/>
                <a:cs typeface="ＭＳ Ｐゴシック" pitchFamily="4" charset="-128"/>
              </a:rPr>
            </a:br>
            <a:r>
              <a:rPr lang="fr-FR" sz="2000" dirty="0" smtClean="0">
                <a:ea typeface="ＭＳ Ｐゴシック" pitchFamily="4" charset="-128"/>
                <a:cs typeface="ＭＳ Ｐゴシック" pitchFamily="4" charset="-128"/>
              </a:rPr>
              <a:t/>
            </a:r>
            <a:br>
              <a:rPr lang="fr-FR" sz="2000" dirty="0" smtClean="0">
                <a:ea typeface="ＭＳ Ｐゴシック" pitchFamily="4" charset="-128"/>
                <a:cs typeface="ＭＳ Ｐゴシック" pitchFamily="4" charset="-128"/>
              </a:rPr>
            </a:br>
            <a:r>
              <a:rPr lang="fr-FR" sz="2000" dirty="0" smtClean="0">
                <a:ea typeface="ＭＳ Ｐゴシック" pitchFamily="4" charset="-128"/>
                <a:cs typeface="ＭＳ Ｐゴシック" pitchFamily="4" charset="-128"/>
              </a:rPr>
              <a:t/>
            </a:r>
            <a:br>
              <a:rPr lang="fr-FR" sz="2000" dirty="0" smtClean="0">
                <a:ea typeface="ＭＳ Ｐゴシック" pitchFamily="4" charset="-128"/>
                <a:cs typeface="ＭＳ Ｐゴシック" pitchFamily="4" charset="-128"/>
              </a:rPr>
            </a:br>
            <a:r>
              <a:rPr lang="fr-FR" sz="2000" dirty="0" smtClean="0">
                <a:ea typeface="ＭＳ Ｐゴシック" pitchFamily="4" charset="-128"/>
                <a:cs typeface="ＭＳ Ｐゴシック" pitchFamily="4" charset="-128"/>
              </a:rPr>
              <a:t> </a:t>
            </a:r>
            <a:r>
              <a:rPr lang="fr-FR" sz="3600" dirty="0" smtClean="0">
                <a:ea typeface="ＭＳ Ｐゴシック" pitchFamily="4" charset="-128"/>
                <a:cs typeface="ＭＳ Ｐゴシック" pitchFamily="4" charset="-128"/>
              </a:rPr>
              <a:t/>
            </a:r>
            <a:br>
              <a:rPr lang="fr-FR" sz="3600" dirty="0" smtClean="0">
                <a:ea typeface="ＭＳ Ｐゴシック" pitchFamily="4" charset="-128"/>
                <a:cs typeface="ＭＳ Ｐゴシック" pitchFamily="4" charset="-128"/>
              </a:rPr>
            </a:br>
            <a:r>
              <a:rPr lang="fr-FR" sz="3600" dirty="0" smtClean="0">
                <a:ea typeface="ＭＳ Ｐゴシック" pitchFamily="4" charset="-128"/>
                <a:cs typeface="ＭＳ Ｐゴシック" pitchFamily="4" charset="-128"/>
              </a:rPr>
              <a:t/>
            </a:r>
            <a:br>
              <a:rPr lang="fr-FR" sz="3600" dirty="0" smtClean="0">
                <a:ea typeface="ＭＳ Ｐゴシック" pitchFamily="4" charset="-128"/>
                <a:cs typeface="ＭＳ Ｐゴシック" pitchFamily="4" charset="-128"/>
              </a:rPr>
            </a:br>
            <a:r>
              <a:rPr lang="fr-FR" sz="3600" dirty="0" smtClean="0">
                <a:ea typeface="ＭＳ Ｐゴシック" pitchFamily="4" charset="-128"/>
                <a:cs typeface="ＭＳ Ｐゴシック" pitchFamily="4" charset="-128"/>
              </a:rPr>
              <a:t/>
            </a:r>
            <a:br>
              <a:rPr lang="fr-FR" sz="3600" dirty="0" smtClean="0">
                <a:ea typeface="ＭＳ Ｐゴシック" pitchFamily="4" charset="-128"/>
                <a:cs typeface="ＭＳ Ｐゴシック" pitchFamily="4" charset="-128"/>
              </a:rPr>
            </a:br>
            <a:endParaRPr lang="fr-FR" sz="3200" dirty="0" smtClean="0">
              <a:solidFill>
                <a:srgbClr val="03763D"/>
              </a:solidFill>
              <a:latin typeface="Handwriting - Dakota" pitchFamily="4" charset="0"/>
              <a:ea typeface="Handwriting - Dakota" pitchFamily="4" charset="0"/>
              <a:cs typeface="Handwriting - Dakota" pitchFamily="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200"/>
            <a:ext cx="8229600" cy="1143000"/>
          </a:xfrm>
        </p:spPr>
        <p:txBody>
          <a:bodyPr>
            <a:normAutofit fontScale="90000"/>
          </a:bodyPr>
          <a:lstStyle/>
          <a:p>
            <a:r>
              <a:rPr lang="fr-FR" dirty="0" smtClean="0"/>
              <a:t>Travail de fond mené en région (2002)</a:t>
            </a:r>
            <a:endParaRPr lang="fr-FR" dirty="0"/>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a:blip r:embed="rId2"/>
          <a:stretch>
            <a:fillRect/>
          </a:stretch>
        </p:blipFill>
        <p:spPr>
          <a:xfrm>
            <a:off x="0" y="990599"/>
            <a:ext cx="9144000" cy="5867401"/>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a:xfrm>
            <a:off x="2819400" y="685800"/>
            <a:ext cx="6248400" cy="1143000"/>
          </a:xfrm>
        </p:spPr>
        <p:txBody>
          <a:bodyPr>
            <a:normAutofit fontScale="90000"/>
          </a:bodyPr>
          <a:lstStyle/>
          <a:p>
            <a:r>
              <a:rPr lang="fr-FR" dirty="0" smtClean="0"/>
              <a:t>Enjeu principal: co-construire un modèle économique territorialisé qui profitera à tous</a:t>
            </a:r>
            <a:endParaRPr lang="fr-FR" dirty="0"/>
          </a:p>
        </p:txBody>
      </p:sp>
      <p:pic>
        <p:nvPicPr>
          <p:cNvPr id="4" name="Image 13"/>
          <p:cNvPicPr>
            <a:picLocks noChangeAspect="1"/>
          </p:cNvPicPr>
          <p:nvPr/>
        </p:nvPicPr>
        <p:blipFill>
          <a:blip r:embed="rId2"/>
          <a:srcRect r="67017"/>
          <a:stretch>
            <a:fillRect/>
          </a:stretch>
        </p:blipFill>
        <p:spPr bwMode="auto">
          <a:xfrm>
            <a:off x="7470775" y="3429000"/>
            <a:ext cx="1139825" cy="1082675"/>
          </a:xfrm>
          <a:prstGeom prst="rect">
            <a:avLst/>
          </a:prstGeom>
          <a:noFill/>
          <a:ln w="9525">
            <a:noFill/>
            <a:miter lim="800000"/>
            <a:headEnd/>
            <a:tailEnd/>
          </a:ln>
        </p:spPr>
      </p:pic>
      <p:sp>
        <p:nvSpPr>
          <p:cNvPr id="5" name="Rectangle 4"/>
          <p:cNvSpPr/>
          <p:nvPr/>
        </p:nvSpPr>
        <p:spPr>
          <a:xfrm>
            <a:off x="456466" y="23622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dirty="0"/>
          </a:p>
        </p:txBody>
      </p:sp>
      <p:sp>
        <p:nvSpPr>
          <p:cNvPr id="7" name="Rectangle 6"/>
          <p:cNvSpPr/>
          <p:nvPr/>
        </p:nvSpPr>
        <p:spPr>
          <a:xfrm>
            <a:off x="456466" y="3444875"/>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dirty="0"/>
          </a:p>
        </p:txBody>
      </p:sp>
      <p:sp>
        <p:nvSpPr>
          <p:cNvPr id="9" name="Rectangle 8"/>
          <p:cNvSpPr/>
          <p:nvPr/>
        </p:nvSpPr>
        <p:spPr>
          <a:xfrm>
            <a:off x="456466" y="45720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dirty="0"/>
          </a:p>
        </p:txBody>
      </p:sp>
      <p:pic>
        <p:nvPicPr>
          <p:cNvPr id="11" name="Image 10"/>
          <p:cNvPicPr>
            <a:picLocks noChangeAspect="1"/>
          </p:cNvPicPr>
          <p:nvPr/>
        </p:nvPicPr>
        <p:blipFill>
          <a:blip r:embed="rId2"/>
          <a:srcRect r="67017"/>
          <a:stretch>
            <a:fillRect/>
          </a:stretch>
        </p:blipFill>
        <p:spPr>
          <a:xfrm>
            <a:off x="0" y="2547647"/>
            <a:ext cx="606724" cy="576553"/>
          </a:xfrm>
          <a:prstGeom prst="rect">
            <a:avLst/>
          </a:prstGeom>
        </p:spPr>
      </p:pic>
      <p:pic>
        <p:nvPicPr>
          <p:cNvPr id="13" name="Image 12"/>
          <p:cNvPicPr>
            <a:picLocks noChangeAspect="1"/>
          </p:cNvPicPr>
          <p:nvPr/>
        </p:nvPicPr>
        <p:blipFill>
          <a:blip r:embed="rId2"/>
          <a:srcRect r="67017"/>
          <a:stretch>
            <a:fillRect/>
          </a:stretch>
        </p:blipFill>
        <p:spPr>
          <a:xfrm>
            <a:off x="0" y="4757447"/>
            <a:ext cx="606724" cy="576553"/>
          </a:xfrm>
          <a:prstGeom prst="rect">
            <a:avLst/>
          </a:prstGeom>
        </p:spPr>
      </p:pic>
      <p:cxnSp>
        <p:nvCxnSpPr>
          <p:cNvPr id="16" name="Connecteur droit avec flèche 15"/>
          <p:cNvCxnSpPr/>
          <p:nvPr/>
        </p:nvCxnSpPr>
        <p:spPr>
          <a:xfrm>
            <a:off x="2209800" y="2819400"/>
            <a:ext cx="5029200" cy="11445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a:off x="2209800" y="3962400"/>
            <a:ext cx="5029200" cy="15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V="1">
            <a:off x="2209800" y="3963988"/>
            <a:ext cx="5029200" cy="1065212"/>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457200" y="12954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dirty="0"/>
          </a:p>
        </p:txBody>
      </p:sp>
      <p:sp>
        <p:nvSpPr>
          <p:cNvPr id="27" name="Rectangle 26"/>
          <p:cNvSpPr/>
          <p:nvPr/>
        </p:nvSpPr>
        <p:spPr>
          <a:xfrm>
            <a:off x="457200" y="56388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dirty="0"/>
          </a:p>
        </p:txBody>
      </p:sp>
      <p:cxnSp>
        <p:nvCxnSpPr>
          <p:cNvPr id="28" name="Connecteur droit avec flèche 27"/>
          <p:cNvCxnSpPr/>
          <p:nvPr/>
        </p:nvCxnSpPr>
        <p:spPr>
          <a:xfrm flipV="1">
            <a:off x="2209800" y="3963988"/>
            <a:ext cx="5029200" cy="2132012"/>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31" name="Connecteur droit avec flèche 30"/>
          <p:cNvCxnSpPr/>
          <p:nvPr/>
        </p:nvCxnSpPr>
        <p:spPr>
          <a:xfrm>
            <a:off x="2209800" y="1752600"/>
            <a:ext cx="5029200" cy="22113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pic>
        <p:nvPicPr>
          <p:cNvPr id="19" name="Image 18"/>
          <p:cNvPicPr>
            <a:picLocks noChangeAspect="1"/>
          </p:cNvPicPr>
          <p:nvPr/>
        </p:nvPicPr>
        <p:blipFill>
          <a:blip r:embed="rId2"/>
          <a:srcRect r="67017"/>
          <a:stretch>
            <a:fillRect/>
          </a:stretch>
        </p:blipFill>
        <p:spPr>
          <a:xfrm>
            <a:off x="1438" y="5807723"/>
            <a:ext cx="606724" cy="576553"/>
          </a:xfrm>
          <a:prstGeom prst="rect">
            <a:avLst/>
          </a:prstGeom>
        </p:spPr>
      </p:pic>
      <p:pic>
        <p:nvPicPr>
          <p:cNvPr id="20" name="Image 19"/>
          <p:cNvPicPr>
            <a:picLocks noChangeAspect="1"/>
          </p:cNvPicPr>
          <p:nvPr/>
        </p:nvPicPr>
        <p:blipFill>
          <a:blip r:embed="rId2"/>
          <a:srcRect r="67017"/>
          <a:stretch>
            <a:fillRect/>
          </a:stretch>
        </p:blipFill>
        <p:spPr>
          <a:xfrm>
            <a:off x="1438" y="3674123"/>
            <a:ext cx="606724" cy="576553"/>
          </a:xfrm>
          <a:prstGeom prst="rect">
            <a:avLst/>
          </a:prstGeom>
        </p:spPr>
      </p:pic>
      <p:pic>
        <p:nvPicPr>
          <p:cNvPr id="21" name="Image 20"/>
          <p:cNvPicPr>
            <a:picLocks noChangeAspect="1"/>
          </p:cNvPicPr>
          <p:nvPr/>
        </p:nvPicPr>
        <p:blipFill>
          <a:blip r:embed="rId2"/>
          <a:srcRect r="67017"/>
          <a:stretch>
            <a:fillRect/>
          </a:stretch>
        </p:blipFill>
        <p:spPr>
          <a:xfrm>
            <a:off x="1438" y="1464323"/>
            <a:ext cx="606724" cy="576553"/>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a:xfrm>
            <a:off x="1447800" y="1874838"/>
            <a:ext cx="6705600" cy="2773362"/>
          </a:xfrm>
        </p:spPr>
        <p:txBody>
          <a:bodyPr>
            <a:noAutofit/>
          </a:bodyPr>
          <a:lstStyle/>
          <a:p>
            <a:r>
              <a:rPr lang="fr-FR" sz="6000" dirty="0" smtClean="0"/>
              <a:t>Comment fonctionne l’Economie de la Fonctionnalité et de la Coopération (EFC)?</a:t>
            </a:r>
            <a:endParaRPr lang="fr-FR" sz="6000" dirty="0"/>
          </a:p>
        </p:txBody>
      </p:sp>
      <p:sp>
        <p:nvSpPr>
          <p:cNvPr id="4" name="Rectangle 3"/>
          <p:cNvSpPr/>
          <p:nvPr/>
        </p:nvSpPr>
        <p:spPr>
          <a:xfrm>
            <a:off x="457200" y="1371600"/>
            <a:ext cx="19050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sz="2800" dirty="0" smtClean="0"/>
              <a:t>Entreprises</a:t>
            </a:r>
            <a:endParaRPr lang="fr-FR" sz="2800" dirty="0"/>
          </a:p>
        </p:txBody>
      </p:sp>
      <p:sp>
        <p:nvSpPr>
          <p:cNvPr id="5" name="Rectangle 4"/>
          <p:cNvSpPr/>
          <p:nvPr/>
        </p:nvSpPr>
        <p:spPr>
          <a:xfrm>
            <a:off x="6095266" y="5638800"/>
            <a:ext cx="1600934"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sz="2800" dirty="0" smtClean="0"/>
              <a:t>Citoyens</a:t>
            </a:r>
            <a:endParaRPr lang="fr-FR" sz="2800" dirty="0"/>
          </a:p>
        </p:txBody>
      </p:sp>
      <p:sp>
        <p:nvSpPr>
          <p:cNvPr id="6" name="Rectangle 5"/>
          <p:cNvSpPr/>
          <p:nvPr/>
        </p:nvSpPr>
        <p:spPr>
          <a:xfrm>
            <a:off x="6781066" y="457200"/>
            <a:ext cx="1905734"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sz="2800" dirty="0" smtClean="0"/>
              <a:t>Territoires</a:t>
            </a:r>
            <a:endParaRPr lang="fr-FR" sz="28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0"/>
            <a:ext cx="8229600" cy="1524000"/>
          </a:xfrm>
        </p:spPr>
        <p:txBody>
          <a:bodyPr>
            <a:normAutofit fontScale="90000"/>
          </a:bodyPr>
          <a:lstStyle/>
          <a:p>
            <a:r>
              <a:rPr lang="fr-FR" dirty="0" smtClean="0"/>
              <a:t>Logique industrielle</a:t>
            </a:r>
            <a:br>
              <a:rPr lang="fr-FR" dirty="0" smtClean="0"/>
            </a:br>
            <a:r>
              <a:rPr lang="fr-FR" sz="2222" dirty="0" smtClean="0"/>
              <a:t>(la direction Nationale de GDF sollicite Atemis sur ce sujet en 2003)</a:t>
            </a:r>
            <a:br>
              <a:rPr lang="fr-FR" sz="2222" dirty="0" smtClean="0"/>
            </a:br>
            <a:r>
              <a:rPr lang="fr-FR" sz="2222" dirty="0" smtClean="0"/>
              <a:t>GDF = Gaz De France = Distributeur de gaz fossile</a:t>
            </a:r>
            <a:br>
              <a:rPr lang="fr-FR" sz="2222" dirty="0" smtClean="0"/>
            </a:br>
            <a:endParaRPr lang="fr-FR" sz="2222" dirty="0"/>
          </a:p>
        </p:txBody>
      </p:sp>
      <p:sp>
        <p:nvSpPr>
          <p:cNvPr id="4" name="Cylindre 3"/>
          <p:cNvSpPr/>
          <p:nvPr/>
        </p:nvSpPr>
        <p:spPr>
          <a:xfrm rot="16200000">
            <a:off x="3924300" y="266700"/>
            <a:ext cx="1371600" cy="54102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b="1" dirty="0" smtClean="0"/>
              <a:t>GAZ</a:t>
            </a:r>
            <a:endParaRPr lang="fr-FR" sz="3200" b="1" dirty="0"/>
          </a:p>
        </p:txBody>
      </p:sp>
      <p:cxnSp>
        <p:nvCxnSpPr>
          <p:cNvPr id="6" name="Connecteur droit avec flèche 5"/>
          <p:cNvCxnSpPr/>
          <p:nvPr/>
        </p:nvCxnSpPr>
        <p:spPr>
          <a:xfrm>
            <a:off x="5562600" y="2970212"/>
            <a:ext cx="1295400" cy="1588"/>
          </a:xfrm>
          <a:prstGeom prst="straightConnector1">
            <a:avLst/>
          </a:prstGeom>
          <a:ln w="762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 name="Connecteur droit avec flèche 7"/>
          <p:cNvCxnSpPr/>
          <p:nvPr/>
        </p:nvCxnSpPr>
        <p:spPr>
          <a:xfrm>
            <a:off x="2514600" y="2970212"/>
            <a:ext cx="1295400" cy="1588"/>
          </a:xfrm>
          <a:prstGeom prst="straightConnector1">
            <a:avLst/>
          </a:prstGeom>
          <a:ln w="762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0" name="ZoneTexte 9"/>
          <p:cNvSpPr txBox="1"/>
          <p:nvPr/>
        </p:nvSpPr>
        <p:spPr>
          <a:xfrm>
            <a:off x="304800" y="2590800"/>
            <a:ext cx="1066800" cy="769441"/>
          </a:xfrm>
          <a:prstGeom prst="rect">
            <a:avLst/>
          </a:prstGeom>
          <a:noFill/>
        </p:spPr>
        <p:txBody>
          <a:bodyPr wrap="square" rtlCol="0">
            <a:spAutoFit/>
          </a:bodyPr>
          <a:lstStyle/>
          <a:p>
            <a:r>
              <a:rPr lang="fr-FR" sz="4400" dirty="0" smtClean="0"/>
              <a:t>100</a:t>
            </a:r>
            <a:endParaRPr lang="fr-FR" sz="4400" dirty="0"/>
          </a:p>
        </p:txBody>
      </p:sp>
      <p:sp>
        <p:nvSpPr>
          <p:cNvPr id="11" name="ZoneTexte 10"/>
          <p:cNvSpPr txBox="1"/>
          <p:nvPr/>
        </p:nvSpPr>
        <p:spPr>
          <a:xfrm>
            <a:off x="228600" y="4419600"/>
            <a:ext cx="8915399" cy="1446550"/>
          </a:xfrm>
          <a:prstGeom prst="rect">
            <a:avLst/>
          </a:prstGeom>
          <a:noFill/>
        </p:spPr>
        <p:txBody>
          <a:bodyPr wrap="square" rtlCol="0">
            <a:spAutoFit/>
          </a:bodyPr>
          <a:lstStyle/>
          <a:p>
            <a:r>
              <a:rPr lang="fr-FR" sz="4400" dirty="0" smtClean="0"/>
              <a:t>Créé « 10 » de valeur pour l’entreprise</a:t>
            </a:r>
          </a:p>
          <a:p>
            <a:endParaRPr lang="fr-FR" sz="4400" dirty="0" smtClean="0"/>
          </a:p>
          <a:p>
            <a:endParaRPr lang="fr-FR" sz="4400" dirty="0"/>
          </a:p>
        </p:txBody>
      </p:sp>
      <p:sp>
        <p:nvSpPr>
          <p:cNvPr id="14" name="ZoneTexte 13"/>
          <p:cNvSpPr txBox="1"/>
          <p:nvPr/>
        </p:nvSpPr>
        <p:spPr>
          <a:xfrm>
            <a:off x="7772400" y="2590800"/>
            <a:ext cx="1066800" cy="769441"/>
          </a:xfrm>
          <a:prstGeom prst="rect">
            <a:avLst/>
          </a:prstGeom>
          <a:noFill/>
        </p:spPr>
        <p:txBody>
          <a:bodyPr wrap="square" rtlCol="0">
            <a:spAutoFit/>
          </a:bodyPr>
          <a:lstStyle/>
          <a:p>
            <a:r>
              <a:rPr lang="fr-FR" sz="4400" dirty="0" smtClean="0"/>
              <a:t>110</a:t>
            </a:r>
            <a:endParaRPr lang="fr-FR" sz="44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a:xfrm>
            <a:off x="152400" y="76200"/>
            <a:ext cx="8915401" cy="1143000"/>
          </a:xfrm>
        </p:spPr>
        <p:txBody>
          <a:bodyPr>
            <a:normAutofit fontScale="90000"/>
          </a:bodyPr>
          <a:lstStyle/>
          <a:p>
            <a:r>
              <a:rPr lang="fr-FR" dirty="0" smtClean="0">
                <a:solidFill>
                  <a:srgbClr val="FF0000"/>
                </a:solidFill>
              </a:rPr>
              <a:t>Logique industrielle:</a:t>
            </a:r>
            <a:br>
              <a:rPr lang="fr-FR" dirty="0" smtClean="0">
                <a:solidFill>
                  <a:srgbClr val="FF0000"/>
                </a:solidFill>
              </a:rPr>
            </a:br>
            <a:r>
              <a:rPr lang="fr-FR" sz="3556" dirty="0" smtClean="0">
                <a:solidFill>
                  <a:srgbClr val="FF0000"/>
                </a:solidFill>
              </a:rPr>
              <a:t>externalités sociales et environnementales négatives</a:t>
            </a:r>
            <a:endParaRPr lang="fr-FR" sz="3556" dirty="0">
              <a:solidFill>
                <a:srgbClr val="FF0000"/>
              </a:solidFill>
            </a:endParaRPr>
          </a:p>
        </p:txBody>
      </p:sp>
      <p:sp>
        <p:nvSpPr>
          <p:cNvPr id="4" name="Cylindre 3"/>
          <p:cNvSpPr/>
          <p:nvPr/>
        </p:nvSpPr>
        <p:spPr>
          <a:xfrm rot="16200000">
            <a:off x="3924300" y="-419099"/>
            <a:ext cx="1371600" cy="54102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b="1" dirty="0" smtClean="0"/>
              <a:t>GAZ</a:t>
            </a:r>
            <a:endParaRPr lang="fr-FR" sz="3200" b="1" dirty="0"/>
          </a:p>
        </p:txBody>
      </p:sp>
      <p:cxnSp>
        <p:nvCxnSpPr>
          <p:cNvPr id="6" name="Connecteur droit avec flèche 5"/>
          <p:cNvCxnSpPr/>
          <p:nvPr/>
        </p:nvCxnSpPr>
        <p:spPr>
          <a:xfrm>
            <a:off x="5562600" y="2284413"/>
            <a:ext cx="1295400" cy="1588"/>
          </a:xfrm>
          <a:prstGeom prst="straightConnector1">
            <a:avLst/>
          </a:prstGeom>
          <a:ln w="762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 name="Connecteur droit avec flèche 7"/>
          <p:cNvCxnSpPr/>
          <p:nvPr/>
        </p:nvCxnSpPr>
        <p:spPr>
          <a:xfrm>
            <a:off x="2514600" y="2284413"/>
            <a:ext cx="1295400" cy="1588"/>
          </a:xfrm>
          <a:prstGeom prst="straightConnector1">
            <a:avLst/>
          </a:prstGeom>
          <a:ln w="7620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9" name="Image 8"/>
          <p:cNvPicPr>
            <a:picLocks noChangeAspect="1"/>
          </p:cNvPicPr>
          <p:nvPr/>
        </p:nvPicPr>
        <p:blipFill>
          <a:blip r:embed="rId2"/>
          <a:stretch>
            <a:fillRect/>
          </a:stretch>
        </p:blipFill>
        <p:spPr>
          <a:xfrm>
            <a:off x="228600" y="1676401"/>
            <a:ext cx="1236663" cy="1236663"/>
          </a:xfrm>
          <a:prstGeom prst="rect">
            <a:avLst/>
          </a:prstGeom>
        </p:spPr>
      </p:pic>
      <p:pic>
        <p:nvPicPr>
          <p:cNvPr id="13" name="Image 12"/>
          <p:cNvPicPr>
            <a:picLocks noChangeAspect="1"/>
          </p:cNvPicPr>
          <p:nvPr/>
        </p:nvPicPr>
        <p:blipFill>
          <a:blip r:embed="rId2"/>
          <a:stretch>
            <a:fillRect/>
          </a:stretch>
        </p:blipFill>
        <p:spPr>
          <a:xfrm>
            <a:off x="7620000" y="1676401"/>
            <a:ext cx="1236663" cy="1236663"/>
          </a:xfrm>
          <a:prstGeom prst="rect">
            <a:avLst/>
          </a:prstGeom>
        </p:spPr>
      </p:pic>
      <p:sp>
        <p:nvSpPr>
          <p:cNvPr id="15" name="ZoneTexte 14"/>
          <p:cNvSpPr txBox="1"/>
          <p:nvPr/>
        </p:nvSpPr>
        <p:spPr>
          <a:xfrm>
            <a:off x="228600" y="3429000"/>
            <a:ext cx="2286000" cy="2677656"/>
          </a:xfrm>
          <a:prstGeom prst="rect">
            <a:avLst/>
          </a:prstGeom>
          <a:noFill/>
        </p:spPr>
        <p:txBody>
          <a:bodyPr wrap="square" rtlCol="0">
            <a:spAutoFit/>
          </a:bodyPr>
          <a:lstStyle/>
          <a:p>
            <a:pPr>
              <a:buFontTx/>
              <a:buChar char="-"/>
            </a:pPr>
            <a:r>
              <a:rPr lang="fr-FR" sz="2800" dirty="0" smtClean="0"/>
              <a:t> Nrj fossile</a:t>
            </a:r>
          </a:p>
          <a:p>
            <a:pPr>
              <a:buFontTx/>
              <a:buChar char="-"/>
            </a:pPr>
            <a:r>
              <a:rPr lang="fr-FR" sz="2800" dirty="0" smtClean="0"/>
              <a:t> Ressource en moins pour générations futures</a:t>
            </a:r>
          </a:p>
          <a:p>
            <a:pPr>
              <a:buFontTx/>
              <a:buChar char="-"/>
            </a:pPr>
            <a:r>
              <a:rPr lang="fr-FR" sz="2800" dirty="0" smtClean="0"/>
              <a:t> Etc.</a:t>
            </a:r>
            <a:endParaRPr lang="fr-FR" sz="2800" dirty="0"/>
          </a:p>
        </p:txBody>
      </p:sp>
      <p:sp>
        <p:nvSpPr>
          <p:cNvPr id="16" name="ZoneTexte 15"/>
          <p:cNvSpPr txBox="1"/>
          <p:nvPr/>
        </p:nvSpPr>
        <p:spPr>
          <a:xfrm>
            <a:off x="3048000" y="3048000"/>
            <a:ext cx="2895600" cy="3539431"/>
          </a:xfrm>
          <a:prstGeom prst="rect">
            <a:avLst/>
          </a:prstGeom>
          <a:noFill/>
        </p:spPr>
        <p:txBody>
          <a:bodyPr wrap="square" rtlCol="0">
            <a:spAutoFit/>
          </a:bodyPr>
          <a:lstStyle/>
          <a:p>
            <a:pPr>
              <a:buFontTx/>
              <a:buChar char="-"/>
            </a:pPr>
            <a:r>
              <a:rPr lang="fr-FR" sz="2800" dirty="0" smtClean="0"/>
              <a:t> Sens dans le travail?</a:t>
            </a:r>
          </a:p>
          <a:p>
            <a:pPr>
              <a:buFontTx/>
              <a:buChar char="-"/>
            </a:pPr>
            <a:r>
              <a:rPr lang="fr-FR" sz="2800" dirty="0" smtClean="0"/>
              <a:t> Techniciens qui vont dans les foyers « couper » le gaz (1/3 des locataires en </a:t>
            </a:r>
            <a:r>
              <a:rPr lang="fr-FR" sz="2800" dirty="0" err="1" smtClean="0"/>
              <a:t>préca</a:t>
            </a:r>
            <a:r>
              <a:rPr lang="fr-FR" sz="2800" dirty="0" smtClean="0"/>
              <a:t> nrj à Lille </a:t>
            </a:r>
            <a:endParaRPr lang="fr-FR" sz="2800" dirty="0"/>
          </a:p>
        </p:txBody>
      </p:sp>
      <p:sp>
        <p:nvSpPr>
          <p:cNvPr id="17" name="ZoneTexte 16"/>
          <p:cNvSpPr txBox="1"/>
          <p:nvPr/>
        </p:nvSpPr>
        <p:spPr>
          <a:xfrm>
            <a:off x="6705600" y="3124200"/>
            <a:ext cx="2286000" cy="3539431"/>
          </a:xfrm>
          <a:prstGeom prst="rect">
            <a:avLst/>
          </a:prstGeom>
          <a:noFill/>
        </p:spPr>
        <p:txBody>
          <a:bodyPr wrap="square" rtlCol="0">
            <a:spAutoFit/>
          </a:bodyPr>
          <a:lstStyle/>
          <a:p>
            <a:pPr>
              <a:buFontTx/>
              <a:buChar char="-"/>
            </a:pPr>
            <a:r>
              <a:rPr lang="fr-FR" sz="2800" dirty="0" smtClean="0"/>
              <a:t> CO2 et pollutions</a:t>
            </a:r>
          </a:p>
          <a:p>
            <a:pPr>
              <a:buFontTx/>
              <a:buChar char="-"/>
            </a:pPr>
            <a:r>
              <a:rPr lang="fr-FR" sz="2800" dirty="0" smtClean="0"/>
              <a:t> </a:t>
            </a:r>
            <a:r>
              <a:rPr lang="fr-FR" sz="2800" dirty="0" err="1" smtClean="0"/>
              <a:t>Dép</a:t>
            </a:r>
            <a:r>
              <a:rPr lang="fr-FR" sz="2800" dirty="0" smtClean="0"/>
              <a:t> aux nrj fossiles (9 milliards en 2011 pour le NPDC)</a:t>
            </a:r>
          </a:p>
          <a:p>
            <a:pPr>
              <a:buFontTx/>
              <a:buChar char="-"/>
            </a:pPr>
            <a:r>
              <a:rPr lang="fr-FR" sz="2800" dirty="0" smtClean="0"/>
              <a:t> précarisation</a:t>
            </a:r>
            <a:endParaRPr lang="fr-FR" sz="28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0"/>
            <a:ext cx="8229600" cy="1143000"/>
          </a:xfrm>
        </p:spPr>
        <p:txBody>
          <a:bodyPr>
            <a:normAutofit/>
          </a:bodyPr>
          <a:lstStyle/>
          <a:p>
            <a:r>
              <a:rPr lang="fr-FR" dirty="0" smtClean="0">
                <a:solidFill>
                  <a:srgbClr val="FF0000"/>
                </a:solidFill>
              </a:rPr>
              <a:t>Logique industrielle</a:t>
            </a:r>
            <a:br>
              <a:rPr lang="fr-FR" dirty="0" smtClean="0">
                <a:solidFill>
                  <a:srgbClr val="FF0000"/>
                </a:solidFill>
              </a:rPr>
            </a:br>
            <a:endParaRPr lang="fr-FR" sz="2222" dirty="0">
              <a:solidFill>
                <a:srgbClr val="FF0000"/>
              </a:solidFill>
            </a:endParaRPr>
          </a:p>
        </p:txBody>
      </p:sp>
      <p:sp>
        <p:nvSpPr>
          <p:cNvPr id="4" name="Cylindre 3"/>
          <p:cNvSpPr/>
          <p:nvPr/>
        </p:nvSpPr>
        <p:spPr>
          <a:xfrm rot="16200000">
            <a:off x="3924300" y="266700"/>
            <a:ext cx="1371600" cy="54102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b="1" dirty="0" smtClean="0"/>
              <a:t>GAZ</a:t>
            </a:r>
            <a:endParaRPr lang="fr-FR" sz="3200" b="1" dirty="0"/>
          </a:p>
        </p:txBody>
      </p:sp>
      <p:cxnSp>
        <p:nvCxnSpPr>
          <p:cNvPr id="6" name="Connecteur droit avec flèche 5"/>
          <p:cNvCxnSpPr/>
          <p:nvPr/>
        </p:nvCxnSpPr>
        <p:spPr>
          <a:xfrm>
            <a:off x="5562600" y="2970212"/>
            <a:ext cx="1295400" cy="1588"/>
          </a:xfrm>
          <a:prstGeom prst="straightConnector1">
            <a:avLst/>
          </a:prstGeom>
          <a:ln w="762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 name="Connecteur droit avec flèche 7"/>
          <p:cNvCxnSpPr/>
          <p:nvPr/>
        </p:nvCxnSpPr>
        <p:spPr>
          <a:xfrm>
            <a:off x="2514600" y="2970212"/>
            <a:ext cx="1295400" cy="1588"/>
          </a:xfrm>
          <a:prstGeom prst="straightConnector1">
            <a:avLst/>
          </a:prstGeom>
          <a:ln w="762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0" name="ZoneTexte 9"/>
          <p:cNvSpPr txBox="1"/>
          <p:nvPr/>
        </p:nvSpPr>
        <p:spPr>
          <a:xfrm>
            <a:off x="304800" y="2590800"/>
            <a:ext cx="1066800" cy="769441"/>
          </a:xfrm>
          <a:prstGeom prst="rect">
            <a:avLst/>
          </a:prstGeom>
          <a:noFill/>
        </p:spPr>
        <p:txBody>
          <a:bodyPr wrap="square" rtlCol="0">
            <a:spAutoFit/>
          </a:bodyPr>
          <a:lstStyle/>
          <a:p>
            <a:r>
              <a:rPr lang="fr-FR" sz="4400" dirty="0" smtClean="0"/>
              <a:t>100</a:t>
            </a:r>
            <a:endParaRPr lang="fr-FR" sz="4400" dirty="0"/>
          </a:p>
        </p:txBody>
      </p:sp>
      <p:sp>
        <p:nvSpPr>
          <p:cNvPr id="11" name="ZoneTexte 10"/>
          <p:cNvSpPr txBox="1"/>
          <p:nvPr/>
        </p:nvSpPr>
        <p:spPr>
          <a:xfrm>
            <a:off x="228600" y="4419600"/>
            <a:ext cx="8915399" cy="2123658"/>
          </a:xfrm>
          <a:prstGeom prst="rect">
            <a:avLst/>
          </a:prstGeom>
          <a:noFill/>
        </p:spPr>
        <p:txBody>
          <a:bodyPr wrap="square" rtlCol="0">
            <a:spAutoFit/>
          </a:bodyPr>
          <a:lstStyle/>
          <a:p>
            <a:pPr algn="ctr"/>
            <a:r>
              <a:rPr lang="fr-FR" sz="4400" dirty="0" smtClean="0"/>
              <a:t>La valeur créée pour l’entreprise détruit de la valeur sur son territoire et sur les autres territoires</a:t>
            </a:r>
            <a:endParaRPr lang="fr-FR" sz="4400" dirty="0"/>
          </a:p>
        </p:txBody>
      </p:sp>
      <p:sp>
        <p:nvSpPr>
          <p:cNvPr id="14" name="ZoneTexte 13"/>
          <p:cNvSpPr txBox="1"/>
          <p:nvPr/>
        </p:nvSpPr>
        <p:spPr>
          <a:xfrm>
            <a:off x="7391400" y="2286000"/>
            <a:ext cx="1981200" cy="1323439"/>
          </a:xfrm>
          <a:prstGeom prst="rect">
            <a:avLst/>
          </a:prstGeom>
          <a:noFill/>
        </p:spPr>
        <p:txBody>
          <a:bodyPr wrap="square" rtlCol="0">
            <a:spAutoFit/>
          </a:bodyPr>
          <a:lstStyle/>
          <a:p>
            <a:r>
              <a:rPr lang="fr-FR" sz="8000" dirty="0" smtClean="0"/>
              <a:t>110</a:t>
            </a:r>
            <a:endParaRPr lang="fr-FR" sz="8000" dirty="0"/>
          </a:p>
        </p:txBody>
      </p:sp>
      <p:sp>
        <p:nvSpPr>
          <p:cNvPr id="9" name="Cylindre 8"/>
          <p:cNvSpPr/>
          <p:nvPr/>
        </p:nvSpPr>
        <p:spPr>
          <a:xfrm rot="16200000">
            <a:off x="3924300" y="266700"/>
            <a:ext cx="1371600" cy="54102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b="1" dirty="0" smtClean="0"/>
              <a:t>GAZ</a:t>
            </a:r>
            <a:endParaRPr lang="fr-FR" sz="3200" b="1" dirty="0"/>
          </a:p>
        </p:txBody>
      </p:sp>
      <p:cxnSp>
        <p:nvCxnSpPr>
          <p:cNvPr id="12" name="Connecteur droit avec flèche 11"/>
          <p:cNvCxnSpPr/>
          <p:nvPr/>
        </p:nvCxnSpPr>
        <p:spPr>
          <a:xfrm>
            <a:off x="5562600" y="2970212"/>
            <a:ext cx="1295400" cy="1588"/>
          </a:xfrm>
          <a:prstGeom prst="straightConnector1">
            <a:avLst/>
          </a:prstGeom>
          <a:ln w="762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onnecteur droit avec flèche 12"/>
          <p:cNvCxnSpPr/>
          <p:nvPr/>
        </p:nvCxnSpPr>
        <p:spPr>
          <a:xfrm>
            <a:off x="2514600" y="2970212"/>
            <a:ext cx="1295400" cy="1588"/>
          </a:xfrm>
          <a:prstGeom prst="straightConnector1">
            <a:avLst/>
          </a:prstGeom>
          <a:ln w="7620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15" name="Image 14"/>
          <p:cNvPicPr>
            <a:picLocks noChangeAspect="1"/>
          </p:cNvPicPr>
          <p:nvPr/>
        </p:nvPicPr>
        <p:blipFill>
          <a:blip r:embed="rId2"/>
          <a:stretch>
            <a:fillRect/>
          </a:stretch>
        </p:blipFill>
        <p:spPr>
          <a:xfrm>
            <a:off x="134937" y="112652"/>
            <a:ext cx="1236663" cy="1236663"/>
          </a:xfrm>
          <a:prstGeom prst="rect">
            <a:avLst/>
          </a:prstGeom>
        </p:spPr>
      </p:pic>
      <p:pic>
        <p:nvPicPr>
          <p:cNvPr id="17" name="Image 16"/>
          <p:cNvPicPr>
            <a:picLocks noChangeAspect="1"/>
          </p:cNvPicPr>
          <p:nvPr/>
        </p:nvPicPr>
        <p:blipFill>
          <a:blip r:embed="rId2"/>
          <a:stretch>
            <a:fillRect/>
          </a:stretch>
        </p:blipFill>
        <p:spPr>
          <a:xfrm>
            <a:off x="7754937" y="112652"/>
            <a:ext cx="1236663" cy="1236663"/>
          </a:xfrm>
          <a:prstGeom prst="rect">
            <a:avLst/>
          </a:prstGeom>
        </p:spPr>
      </p:pic>
      <p:sp>
        <p:nvSpPr>
          <p:cNvPr id="18" name="ZoneTexte 17"/>
          <p:cNvSpPr txBox="1"/>
          <p:nvPr/>
        </p:nvSpPr>
        <p:spPr>
          <a:xfrm>
            <a:off x="7848600" y="3222992"/>
            <a:ext cx="1066800" cy="1631216"/>
          </a:xfrm>
          <a:prstGeom prst="rect">
            <a:avLst/>
          </a:prstGeom>
          <a:noFill/>
        </p:spPr>
        <p:txBody>
          <a:bodyPr wrap="square" rtlCol="0">
            <a:spAutoFit/>
          </a:bodyPr>
          <a:lstStyle/>
          <a:p>
            <a:r>
              <a:rPr lang="fr-FR" sz="10000" dirty="0" smtClean="0"/>
              <a:t>-</a:t>
            </a:r>
            <a:endParaRPr lang="fr-FR" sz="10000" dirty="0"/>
          </a:p>
        </p:txBody>
      </p:sp>
      <p:sp>
        <p:nvSpPr>
          <p:cNvPr id="19" name="ZoneTexte 18"/>
          <p:cNvSpPr txBox="1"/>
          <p:nvPr/>
        </p:nvSpPr>
        <p:spPr>
          <a:xfrm>
            <a:off x="2532063" y="2407384"/>
            <a:ext cx="1066800" cy="1631216"/>
          </a:xfrm>
          <a:prstGeom prst="rect">
            <a:avLst/>
          </a:prstGeom>
          <a:noFill/>
        </p:spPr>
        <p:txBody>
          <a:bodyPr wrap="square" rtlCol="0">
            <a:spAutoFit/>
          </a:bodyPr>
          <a:lstStyle/>
          <a:p>
            <a:r>
              <a:rPr lang="fr-FR" sz="10000" dirty="0" smtClean="0"/>
              <a:t>-</a:t>
            </a:r>
            <a:endParaRPr lang="fr-FR" sz="10000" dirty="0"/>
          </a:p>
        </p:txBody>
      </p:sp>
      <p:sp>
        <p:nvSpPr>
          <p:cNvPr id="20" name="ZoneTexte 19"/>
          <p:cNvSpPr txBox="1"/>
          <p:nvPr/>
        </p:nvSpPr>
        <p:spPr>
          <a:xfrm>
            <a:off x="5562600" y="457200"/>
            <a:ext cx="1066800" cy="1631216"/>
          </a:xfrm>
          <a:prstGeom prst="rect">
            <a:avLst/>
          </a:prstGeom>
          <a:noFill/>
        </p:spPr>
        <p:txBody>
          <a:bodyPr wrap="square" rtlCol="0">
            <a:spAutoFit/>
          </a:bodyPr>
          <a:lstStyle/>
          <a:p>
            <a:r>
              <a:rPr lang="fr-FR" sz="10000" dirty="0" smtClean="0"/>
              <a:t>-</a:t>
            </a:r>
            <a:endParaRPr lang="fr-FR" sz="10000" dirty="0"/>
          </a:p>
        </p:txBody>
      </p:sp>
      <p:sp>
        <p:nvSpPr>
          <p:cNvPr id="21" name="ZoneTexte 20"/>
          <p:cNvSpPr txBox="1"/>
          <p:nvPr/>
        </p:nvSpPr>
        <p:spPr>
          <a:xfrm>
            <a:off x="6096000" y="2971800"/>
            <a:ext cx="1066800" cy="1631216"/>
          </a:xfrm>
          <a:prstGeom prst="rect">
            <a:avLst/>
          </a:prstGeom>
          <a:noFill/>
        </p:spPr>
        <p:txBody>
          <a:bodyPr wrap="square" rtlCol="0">
            <a:spAutoFit/>
          </a:bodyPr>
          <a:lstStyle/>
          <a:p>
            <a:r>
              <a:rPr lang="fr-FR" sz="10000" dirty="0" smtClean="0"/>
              <a:t>-</a:t>
            </a:r>
            <a:endParaRPr lang="fr-FR" sz="10000" dirty="0"/>
          </a:p>
        </p:txBody>
      </p:sp>
      <p:sp>
        <p:nvSpPr>
          <p:cNvPr id="22" name="ZoneTexte 21"/>
          <p:cNvSpPr txBox="1"/>
          <p:nvPr/>
        </p:nvSpPr>
        <p:spPr>
          <a:xfrm>
            <a:off x="931863" y="883384"/>
            <a:ext cx="1066800" cy="1631216"/>
          </a:xfrm>
          <a:prstGeom prst="rect">
            <a:avLst/>
          </a:prstGeom>
          <a:noFill/>
        </p:spPr>
        <p:txBody>
          <a:bodyPr wrap="square" rtlCol="0">
            <a:spAutoFit/>
          </a:bodyPr>
          <a:lstStyle/>
          <a:p>
            <a:r>
              <a:rPr lang="fr-FR" sz="10000" dirty="0" smtClean="0"/>
              <a:t>-</a:t>
            </a:r>
            <a:endParaRPr lang="fr-FR" sz="10000" dirty="0"/>
          </a:p>
        </p:txBody>
      </p:sp>
      <p:sp>
        <p:nvSpPr>
          <p:cNvPr id="23" name="ZoneTexte 22"/>
          <p:cNvSpPr txBox="1"/>
          <p:nvPr/>
        </p:nvSpPr>
        <p:spPr>
          <a:xfrm>
            <a:off x="304800" y="2895600"/>
            <a:ext cx="1066800" cy="1631216"/>
          </a:xfrm>
          <a:prstGeom prst="rect">
            <a:avLst/>
          </a:prstGeom>
          <a:noFill/>
        </p:spPr>
        <p:txBody>
          <a:bodyPr wrap="square" rtlCol="0">
            <a:spAutoFit/>
          </a:bodyPr>
          <a:lstStyle/>
          <a:p>
            <a:r>
              <a:rPr lang="fr-FR" sz="10000" dirty="0" smtClean="0"/>
              <a:t>-</a:t>
            </a:r>
            <a:endParaRPr lang="fr-FR" sz="10000" dirty="0"/>
          </a:p>
        </p:txBody>
      </p:sp>
      <p:sp>
        <p:nvSpPr>
          <p:cNvPr id="24" name="ZoneTexte 23"/>
          <p:cNvSpPr txBox="1"/>
          <p:nvPr/>
        </p:nvSpPr>
        <p:spPr>
          <a:xfrm>
            <a:off x="7848600" y="959584"/>
            <a:ext cx="1066800" cy="1631216"/>
          </a:xfrm>
          <a:prstGeom prst="rect">
            <a:avLst/>
          </a:prstGeom>
          <a:noFill/>
        </p:spPr>
        <p:txBody>
          <a:bodyPr wrap="square" rtlCol="0">
            <a:spAutoFit/>
          </a:bodyPr>
          <a:lstStyle/>
          <a:p>
            <a:r>
              <a:rPr lang="fr-FR" sz="10000" dirty="0" smtClean="0"/>
              <a:t>-</a:t>
            </a:r>
            <a:endParaRPr lang="fr-FR" sz="10000" dirty="0"/>
          </a:p>
        </p:txBody>
      </p:sp>
      <p:sp>
        <p:nvSpPr>
          <p:cNvPr id="25" name="ZoneTexte 24"/>
          <p:cNvSpPr txBox="1"/>
          <p:nvPr/>
        </p:nvSpPr>
        <p:spPr>
          <a:xfrm>
            <a:off x="3598863" y="730984"/>
            <a:ext cx="1066800" cy="1631216"/>
          </a:xfrm>
          <a:prstGeom prst="rect">
            <a:avLst/>
          </a:prstGeom>
          <a:noFill/>
        </p:spPr>
        <p:txBody>
          <a:bodyPr wrap="square" rtlCol="0">
            <a:spAutoFit/>
          </a:bodyPr>
          <a:lstStyle/>
          <a:p>
            <a:r>
              <a:rPr lang="fr-FR" sz="10000" dirty="0" smtClean="0"/>
              <a:t>-</a:t>
            </a:r>
            <a:endParaRPr lang="fr-FR" sz="10000" dirty="0"/>
          </a:p>
        </p:txBody>
      </p:sp>
      <p:sp>
        <p:nvSpPr>
          <p:cNvPr id="26" name="ZoneTexte 25"/>
          <p:cNvSpPr txBox="1"/>
          <p:nvPr/>
        </p:nvSpPr>
        <p:spPr>
          <a:xfrm>
            <a:off x="3810000" y="2895600"/>
            <a:ext cx="1066800" cy="1631216"/>
          </a:xfrm>
          <a:prstGeom prst="rect">
            <a:avLst/>
          </a:prstGeom>
          <a:noFill/>
        </p:spPr>
        <p:txBody>
          <a:bodyPr wrap="square" rtlCol="0">
            <a:spAutoFit/>
          </a:bodyPr>
          <a:lstStyle/>
          <a:p>
            <a:r>
              <a:rPr lang="fr-FR" sz="10000" dirty="0" smtClean="0"/>
              <a:t>-</a:t>
            </a:r>
            <a:endParaRPr lang="fr-FR" sz="10000" dirty="0"/>
          </a:p>
        </p:txBody>
      </p:sp>
      <p:pic>
        <p:nvPicPr>
          <p:cNvPr id="27" name="Image 26"/>
          <p:cNvPicPr>
            <a:picLocks noChangeAspect="1"/>
          </p:cNvPicPr>
          <p:nvPr/>
        </p:nvPicPr>
        <p:blipFill>
          <a:blip r:embed="rId2"/>
          <a:stretch>
            <a:fillRect/>
          </a:stretch>
        </p:blipFill>
        <p:spPr>
          <a:xfrm>
            <a:off x="4047331" y="1170721"/>
            <a:ext cx="1236663" cy="1236663"/>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0"/>
            <a:ext cx="8229600" cy="1143000"/>
          </a:xfrm>
        </p:spPr>
        <p:txBody>
          <a:bodyPr>
            <a:normAutofit fontScale="90000"/>
          </a:bodyPr>
          <a:lstStyle/>
          <a:p>
            <a:r>
              <a:rPr lang="fr-FR" dirty="0" smtClean="0">
                <a:solidFill>
                  <a:srgbClr val="FF0000"/>
                </a:solidFill>
              </a:rPr>
              <a:t>Logique industrielle</a:t>
            </a:r>
            <a:br>
              <a:rPr lang="fr-FR" dirty="0" smtClean="0">
                <a:solidFill>
                  <a:srgbClr val="FF0000"/>
                </a:solidFill>
              </a:rPr>
            </a:br>
            <a:r>
              <a:rPr lang="fr-FR" dirty="0" err="1" smtClean="0">
                <a:solidFill>
                  <a:srgbClr val="FF0000"/>
                </a:solidFill>
              </a:rPr>
              <a:t>low</a:t>
            </a:r>
            <a:r>
              <a:rPr lang="fr-FR" dirty="0" smtClean="0">
                <a:solidFill>
                  <a:srgbClr val="FF0000"/>
                </a:solidFill>
              </a:rPr>
              <a:t> </a:t>
            </a:r>
            <a:r>
              <a:rPr lang="fr-FR" dirty="0" err="1" smtClean="0">
                <a:solidFill>
                  <a:srgbClr val="FF0000"/>
                </a:solidFill>
              </a:rPr>
              <a:t>cost</a:t>
            </a:r>
            <a:r>
              <a:rPr lang="fr-FR" dirty="0" smtClean="0">
                <a:solidFill>
                  <a:srgbClr val="FF0000"/>
                </a:solidFill>
              </a:rPr>
              <a:t/>
            </a:r>
            <a:br>
              <a:rPr lang="fr-FR" dirty="0" smtClean="0">
                <a:solidFill>
                  <a:srgbClr val="FF0000"/>
                </a:solidFill>
              </a:rPr>
            </a:br>
            <a:endParaRPr lang="fr-FR" sz="2222" dirty="0">
              <a:solidFill>
                <a:srgbClr val="FF0000"/>
              </a:solidFill>
            </a:endParaRPr>
          </a:p>
        </p:txBody>
      </p:sp>
      <p:sp>
        <p:nvSpPr>
          <p:cNvPr id="4" name="Cylindre 3"/>
          <p:cNvSpPr/>
          <p:nvPr/>
        </p:nvSpPr>
        <p:spPr>
          <a:xfrm rot="16200000">
            <a:off x="3924300" y="266700"/>
            <a:ext cx="1371600" cy="54102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b="1" dirty="0" smtClean="0"/>
              <a:t>GAZ</a:t>
            </a:r>
            <a:endParaRPr lang="fr-FR" sz="3200" b="1" dirty="0"/>
          </a:p>
        </p:txBody>
      </p:sp>
      <p:cxnSp>
        <p:nvCxnSpPr>
          <p:cNvPr id="6" name="Connecteur droit avec flèche 5"/>
          <p:cNvCxnSpPr/>
          <p:nvPr/>
        </p:nvCxnSpPr>
        <p:spPr>
          <a:xfrm>
            <a:off x="5562600" y="2970212"/>
            <a:ext cx="1295400" cy="1588"/>
          </a:xfrm>
          <a:prstGeom prst="straightConnector1">
            <a:avLst/>
          </a:prstGeom>
          <a:ln w="762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 name="Connecteur droit avec flèche 7"/>
          <p:cNvCxnSpPr/>
          <p:nvPr/>
        </p:nvCxnSpPr>
        <p:spPr>
          <a:xfrm>
            <a:off x="2514600" y="2970212"/>
            <a:ext cx="1295400" cy="1588"/>
          </a:xfrm>
          <a:prstGeom prst="straightConnector1">
            <a:avLst/>
          </a:prstGeom>
          <a:ln w="762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0" name="ZoneTexte 9"/>
          <p:cNvSpPr txBox="1"/>
          <p:nvPr/>
        </p:nvSpPr>
        <p:spPr>
          <a:xfrm>
            <a:off x="304800" y="2590800"/>
            <a:ext cx="1066800" cy="769441"/>
          </a:xfrm>
          <a:prstGeom prst="rect">
            <a:avLst/>
          </a:prstGeom>
          <a:noFill/>
        </p:spPr>
        <p:txBody>
          <a:bodyPr wrap="square" rtlCol="0">
            <a:spAutoFit/>
          </a:bodyPr>
          <a:lstStyle/>
          <a:p>
            <a:r>
              <a:rPr lang="fr-FR" sz="4400" dirty="0" smtClean="0"/>
              <a:t>98</a:t>
            </a:r>
            <a:endParaRPr lang="fr-FR" sz="4400" dirty="0"/>
          </a:p>
        </p:txBody>
      </p:sp>
      <p:sp>
        <p:nvSpPr>
          <p:cNvPr id="11" name="ZoneTexte 10"/>
          <p:cNvSpPr txBox="1"/>
          <p:nvPr/>
        </p:nvSpPr>
        <p:spPr>
          <a:xfrm>
            <a:off x="228600" y="4419600"/>
            <a:ext cx="8915399" cy="2123658"/>
          </a:xfrm>
          <a:prstGeom prst="rect">
            <a:avLst/>
          </a:prstGeom>
          <a:noFill/>
        </p:spPr>
        <p:txBody>
          <a:bodyPr wrap="square" rtlCol="0">
            <a:spAutoFit/>
          </a:bodyPr>
          <a:lstStyle/>
          <a:p>
            <a:pPr algn="ctr"/>
            <a:r>
              <a:rPr lang="fr-FR" sz="4400" dirty="0" smtClean="0"/>
              <a:t>La valeur créée pour l’entreprise détruit de la valeur sur son territoire et sur les autres territoires</a:t>
            </a:r>
            <a:endParaRPr lang="fr-FR" sz="4400" dirty="0"/>
          </a:p>
        </p:txBody>
      </p:sp>
      <p:sp>
        <p:nvSpPr>
          <p:cNvPr id="9" name="Cylindre 8"/>
          <p:cNvSpPr/>
          <p:nvPr/>
        </p:nvSpPr>
        <p:spPr>
          <a:xfrm rot="16200000">
            <a:off x="3924300" y="266700"/>
            <a:ext cx="1371600" cy="54102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b="1" dirty="0" smtClean="0"/>
              <a:t>GAZ</a:t>
            </a:r>
            <a:endParaRPr lang="fr-FR" sz="3200" b="1" dirty="0"/>
          </a:p>
        </p:txBody>
      </p:sp>
      <p:cxnSp>
        <p:nvCxnSpPr>
          <p:cNvPr id="12" name="Connecteur droit avec flèche 11"/>
          <p:cNvCxnSpPr/>
          <p:nvPr/>
        </p:nvCxnSpPr>
        <p:spPr>
          <a:xfrm>
            <a:off x="5562600" y="2970212"/>
            <a:ext cx="1295400" cy="1588"/>
          </a:xfrm>
          <a:prstGeom prst="straightConnector1">
            <a:avLst/>
          </a:prstGeom>
          <a:ln w="762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onnecteur droit avec flèche 12"/>
          <p:cNvCxnSpPr/>
          <p:nvPr/>
        </p:nvCxnSpPr>
        <p:spPr>
          <a:xfrm>
            <a:off x="2514600" y="2970212"/>
            <a:ext cx="1295400" cy="1588"/>
          </a:xfrm>
          <a:prstGeom prst="straightConnector1">
            <a:avLst/>
          </a:prstGeom>
          <a:ln w="7620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15" name="Image 14"/>
          <p:cNvPicPr>
            <a:picLocks noChangeAspect="1"/>
          </p:cNvPicPr>
          <p:nvPr/>
        </p:nvPicPr>
        <p:blipFill>
          <a:blip r:embed="rId2"/>
          <a:stretch>
            <a:fillRect/>
          </a:stretch>
        </p:blipFill>
        <p:spPr>
          <a:xfrm>
            <a:off x="134937" y="112652"/>
            <a:ext cx="2379663" cy="2379663"/>
          </a:xfrm>
          <a:prstGeom prst="rect">
            <a:avLst/>
          </a:prstGeom>
        </p:spPr>
      </p:pic>
      <p:pic>
        <p:nvPicPr>
          <p:cNvPr id="17" name="Image 16"/>
          <p:cNvPicPr>
            <a:picLocks noChangeAspect="1"/>
          </p:cNvPicPr>
          <p:nvPr/>
        </p:nvPicPr>
        <p:blipFill>
          <a:blip r:embed="rId2"/>
          <a:stretch>
            <a:fillRect/>
          </a:stretch>
        </p:blipFill>
        <p:spPr>
          <a:xfrm>
            <a:off x="6629401" y="112652"/>
            <a:ext cx="2362200" cy="2362200"/>
          </a:xfrm>
          <a:prstGeom prst="rect">
            <a:avLst/>
          </a:prstGeom>
        </p:spPr>
      </p:pic>
      <p:sp>
        <p:nvSpPr>
          <p:cNvPr id="18" name="ZoneTexte 17"/>
          <p:cNvSpPr txBox="1"/>
          <p:nvPr/>
        </p:nvSpPr>
        <p:spPr>
          <a:xfrm>
            <a:off x="7848600" y="3222992"/>
            <a:ext cx="1066800" cy="1631216"/>
          </a:xfrm>
          <a:prstGeom prst="rect">
            <a:avLst/>
          </a:prstGeom>
          <a:noFill/>
        </p:spPr>
        <p:txBody>
          <a:bodyPr wrap="square" rtlCol="0">
            <a:spAutoFit/>
          </a:bodyPr>
          <a:lstStyle/>
          <a:p>
            <a:r>
              <a:rPr lang="fr-FR" sz="10000" dirty="0" smtClean="0"/>
              <a:t>-</a:t>
            </a:r>
            <a:endParaRPr lang="fr-FR" sz="10000" dirty="0"/>
          </a:p>
        </p:txBody>
      </p:sp>
      <p:sp>
        <p:nvSpPr>
          <p:cNvPr id="19" name="ZoneTexte 18"/>
          <p:cNvSpPr txBox="1"/>
          <p:nvPr/>
        </p:nvSpPr>
        <p:spPr>
          <a:xfrm>
            <a:off x="2532063" y="2407384"/>
            <a:ext cx="1066800" cy="1631216"/>
          </a:xfrm>
          <a:prstGeom prst="rect">
            <a:avLst/>
          </a:prstGeom>
          <a:noFill/>
        </p:spPr>
        <p:txBody>
          <a:bodyPr wrap="square" rtlCol="0">
            <a:spAutoFit/>
          </a:bodyPr>
          <a:lstStyle/>
          <a:p>
            <a:r>
              <a:rPr lang="fr-FR" sz="10000" dirty="0" smtClean="0"/>
              <a:t>-</a:t>
            </a:r>
            <a:endParaRPr lang="fr-FR" sz="10000" dirty="0"/>
          </a:p>
        </p:txBody>
      </p:sp>
      <p:sp>
        <p:nvSpPr>
          <p:cNvPr id="20" name="ZoneTexte 19"/>
          <p:cNvSpPr txBox="1"/>
          <p:nvPr/>
        </p:nvSpPr>
        <p:spPr>
          <a:xfrm>
            <a:off x="5562600" y="457200"/>
            <a:ext cx="1066800" cy="1631216"/>
          </a:xfrm>
          <a:prstGeom prst="rect">
            <a:avLst/>
          </a:prstGeom>
          <a:noFill/>
        </p:spPr>
        <p:txBody>
          <a:bodyPr wrap="square" rtlCol="0">
            <a:spAutoFit/>
          </a:bodyPr>
          <a:lstStyle/>
          <a:p>
            <a:r>
              <a:rPr lang="fr-FR" sz="10000" dirty="0" smtClean="0"/>
              <a:t>-</a:t>
            </a:r>
            <a:endParaRPr lang="fr-FR" sz="10000" dirty="0"/>
          </a:p>
        </p:txBody>
      </p:sp>
      <p:sp>
        <p:nvSpPr>
          <p:cNvPr id="21" name="ZoneTexte 20"/>
          <p:cNvSpPr txBox="1"/>
          <p:nvPr/>
        </p:nvSpPr>
        <p:spPr>
          <a:xfrm>
            <a:off x="6096000" y="2971800"/>
            <a:ext cx="1066800" cy="1631216"/>
          </a:xfrm>
          <a:prstGeom prst="rect">
            <a:avLst/>
          </a:prstGeom>
          <a:noFill/>
        </p:spPr>
        <p:txBody>
          <a:bodyPr wrap="square" rtlCol="0">
            <a:spAutoFit/>
          </a:bodyPr>
          <a:lstStyle/>
          <a:p>
            <a:r>
              <a:rPr lang="fr-FR" sz="10000" dirty="0" smtClean="0"/>
              <a:t>-</a:t>
            </a:r>
            <a:endParaRPr lang="fr-FR" sz="10000" dirty="0"/>
          </a:p>
        </p:txBody>
      </p:sp>
      <p:sp>
        <p:nvSpPr>
          <p:cNvPr id="22" name="ZoneTexte 21"/>
          <p:cNvSpPr txBox="1"/>
          <p:nvPr/>
        </p:nvSpPr>
        <p:spPr>
          <a:xfrm>
            <a:off x="931863" y="883384"/>
            <a:ext cx="1066800" cy="1631216"/>
          </a:xfrm>
          <a:prstGeom prst="rect">
            <a:avLst/>
          </a:prstGeom>
          <a:noFill/>
        </p:spPr>
        <p:txBody>
          <a:bodyPr wrap="square" rtlCol="0">
            <a:spAutoFit/>
          </a:bodyPr>
          <a:lstStyle/>
          <a:p>
            <a:r>
              <a:rPr lang="fr-FR" sz="10000" dirty="0" smtClean="0"/>
              <a:t>-</a:t>
            </a:r>
            <a:endParaRPr lang="fr-FR" sz="10000" dirty="0"/>
          </a:p>
        </p:txBody>
      </p:sp>
      <p:sp>
        <p:nvSpPr>
          <p:cNvPr id="23" name="ZoneTexte 22"/>
          <p:cNvSpPr txBox="1"/>
          <p:nvPr/>
        </p:nvSpPr>
        <p:spPr>
          <a:xfrm>
            <a:off x="304800" y="2895600"/>
            <a:ext cx="1066800" cy="1631216"/>
          </a:xfrm>
          <a:prstGeom prst="rect">
            <a:avLst/>
          </a:prstGeom>
          <a:noFill/>
        </p:spPr>
        <p:txBody>
          <a:bodyPr wrap="square" rtlCol="0">
            <a:spAutoFit/>
          </a:bodyPr>
          <a:lstStyle/>
          <a:p>
            <a:r>
              <a:rPr lang="fr-FR" sz="10000" dirty="0" smtClean="0"/>
              <a:t>-</a:t>
            </a:r>
            <a:endParaRPr lang="fr-FR" sz="10000" dirty="0"/>
          </a:p>
        </p:txBody>
      </p:sp>
      <p:sp>
        <p:nvSpPr>
          <p:cNvPr id="24" name="ZoneTexte 23"/>
          <p:cNvSpPr txBox="1"/>
          <p:nvPr/>
        </p:nvSpPr>
        <p:spPr>
          <a:xfrm>
            <a:off x="7848600" y="959584"/>
            <a:ext cx="1066800" cy="1631216"/>
          </a:xfrm>
          <a:prstGeom prst="rect">
            <a:avLst/>
          </a:prstGeom>
          <a:noFill/>
        </p:spPr>
        <p:txBody>
          <a:bodyPr wrap="square" rtlCol="0">
            <a:spAutoFit/>
          </a:bodyPr>
          <a:lstStyle/>
          <a:p>
            <a:r>
              <a:rPr lang="fr-FR" sz="10000" dirty="0" smtClean="0"/>
              <a:t>-</a:t>
            </a:r>
            <a:endParaRPr lang="fr-FR" sz="10000" dirty="0"/>
          </a:p>
        </p:txBody>
      </p:sp>
      <p:sp>
        <p:nvSpPr>
          <p:cNvPr id="25" name="ZoneTexte 24"/>
          <p:cNvSpPr txBox="1"/>
          <p:nvPr/>
        </p:nvSpPr>
        <p:spPr>
          <a:xfrm>
            <a:off x="3598863" y="730984"/>
            <a:ext cx="1066800" cy="1631216"/>
          </a:xfrm>
          <a:prstGeom prst="rect">
            <a:avLst/>
          </a:prstGeom>
          <a:noFill/>
        </p:spPr>
        <p:txBody>
          <a:bodyPr wrap="square" rtlCol="0">
            <a:spAutoFit/>
          </a:bodyPr>
          <a:lstStyle/>
          <a:p>
            <a:r>
              <a:rPr lang="fr-FR" sz="10000" dirty="0" smtClean="0"/>
              <a:t>-</a:t>
            </a:r>
            <a:endParaRPr lang="fr-FR" sz="10000" dirty="0"/>
          </a:p>
        </p:txBody>
      </p:sp>
      <p:sp>
        <p:nvSpPr>
          <p:cNvPr id="26" name="ZoneTexte 25"/>
          <p:cNvSpPr txBox="1"/>
          <p:nvPr/>
        </p:nvSpPr>
        <p:spPr>
          <a:xfrm>
            <a:off x="3810000" y="2895600"/>
            <a:ext cx="1066800" cy="1631216"/>
          </a:xfrm>
          <a:prstGeom prst="rect">
            <a:avLst/>
          </a:prstGeom>
          <a:noFill/>
        </p:spPr>
        <p:txBody>
          <a:bodyPr wrap="square" rtlCol="0">
            <a:spAutoFit/>
          </a:bodyPr>
          <a:lstStyle/>
          <a:p>
            <a:r>
              <a:rPr lang="fr-FR" sz="10000" dirty="0" smtClean="0"/>
              <a:t>-</a:t>
            </a:r>
            <a:endParaRPr lang="fr-FR" sz="10000" dirty="0"/>
          </a:p>
        </p:txBody>
      </p:sp>
      <p:sp>
        <p:nvSpPr>
          <p:cNvPr id="27" name="ZoneTexte 26"/>
          <p:cNvSpPr txBox="1"/>
          <p:nvPr/>
        </p:nvSpPr>
        <p:spPr>
          <a:xfrm>
            <a:off x="7391400" y="2286000"/>
            <a:ext cx="1981200" cy="1323439"/>
          </a:xfrm>
          <a:prstGeom prst="rect">
            <a:avLst/>
          </a:prstGeom>
          <a:noFill/>
        </p:spPr>
        <p:txBody>
          <a:bodyPr wrap="square" rtlCol="0">
            <a:spAutoFit/>
          </a:bodyPr>
          <a:lstStyle/>
          <a:p>
            <a:r>
              <a:rPr lang="fr-FR" sz="8000" dirty="0" smtClean="0"/>
              <a:t>105</a:t>
            </a:r>
            <a:endParaRPr lang="fr-FR" sz="8000" dirty="0"/>
          </a:p>
        </p:txBody>
      </p:sp>
      <p:pic>
        <p:nvPicPr>
          <p:cNvPr id="28" name="Image 27"/>
          <p:cNvPicPr>
            <a:picLocks noChangeAspect="1"/>
          </p:cNvPicPr>
          <p:nvPr/>
        </p:nvPicPr>
        <p:blipFill>
          <a:blip r:embed="rId2"/>
          <a:stretch>
            <a:fillRect/>
          </a:stretch>
        </p:blipFill>
        <p:spPr>
          <a:xfrm>
            <a:off x="3429000" y="2001480"/>
            <a:ext cx="2418120" cy="241812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solidFill>
                  <a:srgbClr val="008000"/>
                </a:solidFill>
              </a:rPr>
              <a:t>Logique servicielle</a:t>
            </a:r>
            <a:endParaRPr lang="fr-FR" b="1" dirty="0">
              <a:solidFill>
                <a:srgbClr val="008000"/>
              </a:solidFill>
            </a:endParaRPr>
          </a:p>
        </p:txBody>
      </p:sp>
      <p:pic>
        <p:nvPicPr>
          <p:cNvPr id="4" name="Image 13"/>
          <p:cNvPicPr>
            <a:picLocks noChangeAspect="1"/>
          </p:cNvPicPr>
          <p:nvPr/>
        </p:nvPicPr>
        <p:blipFill>
          <a:blip r:embed="rId2"/>
          <a:srcRect r="67017"/>
          <a:stretch>
            <a:fillRect/>
          </a:stretch>
        </p:blipFill>
        <p:spPr bwMode="auto">
          <a:xfrm>
            <a:off x="7470775" y="3429000"/>
            <a:ext cx="1139825" cy="1082675"/>
          </a:xfrm>
          <a:prstGeom prst="rect">
            <a:avLst/>
          </a:prstGeom>
          <a:noFill/>
          <a:ln w="9525">
            <a:noFill/>
            <a:miter lim="800000"/>
            <a:headEnd/>
            <a:tailEnd/>
          </a:ln>
        </p:spPr>
      </p:pic>
      <p:sp>
        <p:nvSpPr>
          <p:cNvPr id="5" name="Rectangle 4"/>
          <p:cNvSpPr/>
          <p:nvPr/>
        </p:nvSpPr>
        <p:spPr>
          <a:xfrm>
            <a:off x="456466" y="23622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smtClean="0"/>
              <a:t>GDF</a:t>
            </a:r>
            <a:endParaRPr lang="fr-FR" dirty="0"/>
          </a:p>
        </p:txBody>
      </p:sp>
      <p:sp>
        <p:nvSpPr>
          <p:cNvPr id="9" name="Rectangle 8"/>
          <p:cNvSpPr/>
          <p:nvPr/>
        </p:nvSpPr>
        <p:spPr>
          <a:xfrm>
            <a:off x="456466" y="45720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smtClean="0"/>
              <a:t>« client »</a:t>
            </a:r>
            <a:endParaRPr lang="fr-FR" dirty="0"/>
          </a:p>
        </p:txBody>
      </p:sp>
      <p:pic>
        <p:nvPicPr>
          <p:cNvPr id="11" name="Image 10"/>
          <p:cNvPicPr>
            <a:picLocks noChangeAspect="1"/>
          </p:cNvPicPr>
          <p:nvPr/>
        </p:nvPicPr>
        <p:blipFill>
          <a:blip r:embed="rId2"/>
          <a:srcRect r="67017"/>
          <a:stretch>
            <a:fillRect/>
          </a:stretch>
        </p:blipFill>
        <p:spPr>
          <a:xfrm>
            <a:off x="0" y="2547647"/>
            <a:ext cx="606724" cy="576553"/>
          </a:xfrm>
          <a:prstGeom prst="rect">
            <a:avLst/>
          </a:prstGeom>
        </p:spPr>
      </p:pic>
      <p:pic>
        <p:nvPicPr>
          <p:cNvPr id="13" name="Image 12"/>
          <p:cNvPicPr>
            <a:picLocks noChangeAspect="1"/>
          </p:cNvPicPr>
          <p:nvPr/>
        </p:nvPicPr>
        <p:blipFill>
          <a:blip r:embed="rId2"/>
          <a:srcRect r="67017"/>
          <a:stretch>
            <a:fillRect/>
          </a:stretch>
        </p:blipFill>
        <p:spPr>
          <a:xfrm>
            <a:off x="0" y="4757447"/>
            <a:ext cx="606724" cy="576553"/>
          </a:xfrm>
          <a:prstGeom prst="rect">
            <a:avLst/>
          </a:prstGeom>
        </p:spPr>
      </p:pic>
      <p:cxnSp>
        <p:nvCxnSpPr>
          <p:cNvPr id="16" name="Connecteur droit avec flèche 15"/>
          <p:cNvCxnSpPr/>
          <p:nvPr/>
        </p:nvCxnSpPr>
        <p:spPr>
          <a:xfrm>
            <a:off x="2209800" y="2819400"/>
            <a:ext cx="5029200" cy="11445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V="1">
            <a:off x="2209800" y="3963988"/>
            <a:ext cx="5029200" cy="1065212"/>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4267201" y="5334000"/>
            <a:ext cx="4648200" cy="120032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sz="2400" i="1" dirty="0" smtClean="0">
                <a:solidFill>
                  <a:schemeClr val="accent3">
                    <a:lumMod val="50000"/>
                  </a:schemeClr>
                </a:solidFill>
              </a:rPr>
              <a:t>Ici «GDF accompagne les usagers sur la maitrise de l’énergie, confort et qualité de l’air (cf. santé)</a:t>
            </a:r>
            <a:endParaRPr lang="fr-FR" sz="2400" i="1" dirty="0">
              <a:solidFill>
                <a:schemeClr val="accent3">
                  <a:lumMod val="50000"/>
                </a:schemeClr>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solidFill>
                  <a:srgbClr val="008000"/>
                </a:solidFill>
              </a:rPr>
              <a:t>Logique servicielle</a:t>
            </a:r>
            <a:endParaRPr lang="fr-FR" b="1" dirty="0">
              <a:solidFill>
                <a:srgbClr val="008000"/>
              </a:solidFill>
            </a:endParaRPr>
          </a:p>
        </p:txBody>
      </p:sp>
      <p:pic>
        <p:nvPicPr>
          <p:cNvPr id="4" name="Image 13"/>
          <p:cNvPicPr>
            <a:picLocks noChangeAspect="1"/>
          </p:cNvPicPr>
          <p:nvPr/>
        </p:nvPicPr>
        <p:blipFill>
          <a:blip r:embed="rId2"/>
          <a:srcRect r="67017"/>
          <a:stretch>
            <a:fillRect/>
          </a:stretch>
        </p:blipFill>
        <p:spPr bwMode="auto">
          <a:xfrm>
            <a:off x="7470775" y="3429000"/>
            <a:ext cx="1139825" cy="1082675"/>
          </a:xfrm>
          <a:prstGeom prst="rect">
            <a:avLst/>
          </a:prstGeom>
          <a:noFill/>
          <a:ln w="9525">
            <a:noFill/>
            <a:miter lim="800000"/>
            <a:headEnd/>
            <a:tailEnd/>
          </a:ln>
        </p:spPr>
      </p:pic>
      <p:sp>
        <p:nvSpPr>
          <p:cNvPr id="5" name="Rectangle 4"/>
          <p:cNvSpPr/>
          <p:nvPr/>
        </p:nvSpPr>
        <p:spPr>
          <a:xfrm>
            <a:off x="456466" y="23622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smtClean="0"/>
              <a:t>GDF</a:t>
            </a:r>
          </a:p>
          <a:p>
            <a:pPr algn="ctr">
              <a:defRPr/>
            </a:pPr>
            <a:r>
              <a:rPr lang="fr-FR" dirty="0" smtClean="0"/>
              <a:t>Entreprise</a:t>
            </a:r>
            <a:endParaRPr lang="fr-FR" dirty="0"/>
          </a:p>
        </p:txBody>
      </p:sp>
      <p:sp>
        <p:nvSpPr>
          <p:cNvPr id="9" name="Rectangle 8"/>
          <p:cNvSpPr/>
          <p:nvPr/>
        </p:nvSpPr>
        <p:spPr>
          <a:xfrm>
            <a:off x="456466" y="45720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smtClean="0"/>
              <a:t>« client »</a:t>
            </a:r>
            <a:endParaRPr lang="fr-FR" dirty="0"/>
          </a:p>
        </p:txBody>
      </p:sp>
      <p:pic>
        <p:nvPicPr>
          <p:cNvPr id="11" name="Image 10"/>
          <p:cNvPicPr>
            <a:picLocks noChangeAspect="1"/>
          </p:cNvPicPr>
          <p:nvPr/>
        </p:nvPicPr>
        <p:blipFill>
          <a:blip r:embed="rId2"/>
          <a:srcRect r="67017"/>
          <a:stretch>
            <a:fillRect/>
          </a:stretch>
        </p:blipFill>
        <p:spPr>
          <a:xfrm>
            <a:off x="0" y="2547647"/>
            <a:ext cx="606724" cy="576553"/>
          </a:xfrm>
          <a:prstGeom prst="rect">
            <a:avLst/>
          </a:prstGeom>
        </p:spPr>
      </p:pic>
      <p:pic>
        <p:nvPicPr>
          <p:cNvPr id="13" name="Image 12"/>
          <p:cNvPicPr>
            <a:picLocks noChangeAspect="1"/>
          </p:cNvPicPr>
          <p:nvPr/>
        </p:nvPicPr>
        <p:blipFill>
          <a:blip r:embed="rId2"/>
          <a:srcRect r="67017"/>
          <a:stretch>
            <a:fillRect/>
          </a:stretch>
        </p:blipFill>
        <p:spPr>
          <a:xfrm>
            <a:off x="0" y="4757447"/>
            <a:ext cx="606724" cy="576553"/>
          </a:xfrm>
          <a:prstGeom prst="rect">
            <a:avLst/>
          </a:prstGeom>
        </p:spPr>
      </p:pic>
      <p:cxnSp>
        <p:nvCxnSpPr>
          <p:cNvPr id="16" name="Connecteur droit avec flèche 15"/>
          <p:cNvCxnSpPr/>
          <p:nvPr/>
        </p:nvCxnSpPr>
        <p:spPr>
          <a:xfrm>
            <a:off x="2209800" y="2819400"/>
            <a:ext cx="5029200" cy="11445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V="1">
            <a:off x="2209800" y="3963988"/>
            <a:ext cx="5029200" cy="1065212"/>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781799" y="1524000"/>
            <a:ext cx="2133601" cy="1477328"/>
          </a:xfrm>
          <a:prstGeom prst="rect">
            <a:avLst/>
          </a:prstGeom>
        </p:spPr>
        <p:txBody>
          <a:bodyPr wrap="square">
            <a:spAutoFit/>
          </a:bodyPr>
          <a:lstStyle/>
          <a:p>
            <a:r>
              <a:rPr lang="fr-FR" dirty="0" smtClean="0"/>
              <a:t>Partage de la valeur:</a:t>
            </a:r>
          </a:p>
          <a:p>
            <a:r>
              <a:rPr lang="fr-FR" b="1" u="sng" dirty="0" smtClean="0"/>
              <a:t>10/10 </a:t>
            </a:r>
            <a:r>
              <a:rPr lang="fr-FR" dirty="0" smtClean="0"/>
              <a:t>afin que les 2 acteurs soient reconnus depuis une « rémunération</a:t>
            </a:r>
            <a:endParaRPr lang="fr-FR" dirty="0"/>
          </a:p>
        </p:txBody>
      </p:sp>
      <p:sp>
        <p:nvSpPr>
          <p:cNvPr id="17" name="Rectangle 16"/>
          <p:cNvSpPr/>
          <p:nvPr/>
        </p:nvSpPr>
        <p:spPr>
          <a:xfrm>
            <a:off x="178492" y="1286470"/>
            <a:ext cx="2183708" cy="923330"/>
          </a:xfrm>
          <a:prstGeom prst="rect">
            <a:avLst/>
          </a:prstGeom>
        </p:spPr>
        <p:txBody>
          <a:bodyPr wrap="square">
            <a:spAutoFit/>
          </a:bodyPr>
          <a:lstStyle/>
          <a:p>
            <a:r>
              <a:rPr lang="fr-FR" dirty="0" smtClean="0"/>
              <a:t>collaborateurs de chez «GDF» convaincus par le DD</a:t>
            </a:r>
            <a:endParaRPr lang="fr-FR" dirty="0"/>
          </a:p>
        </p:txBody>
      </p:sp>
      <p:sp>
        <p:nvSpPr>
          <p:cNvPr id="21" name="ZoneTexte 20"/>
          <p:cNvSpPr txBox="1"/>
          <p:nvPr/>
        </p:nvSpPr>
        <p:spPr>
          <a:xfrm>
            <a:off x="-76934" y="4259759"/>
            <a:ext cx="1066800" cy="769441"/>
          </a:xfrm>
          <a:prstGeom prst="rect">
            <a:avLst/>
          </a:prstGeom>
          <a:noFill/>
        </p:spPr>
        <p:txBody>
          <a:bodyPr wrap="square" rtlCol="0">
            <a:spAutoFit/>
          </a:bodyPr>
          <a:lstStyle/>
          <a:p>
            <a:r>
              <a:rPr lang="fr-FR" sz="4400" dirty="0" smtClean="0"/>
              <a:t>110</a:t>
            </a:r>
            <a:endParaRPr lang="fr-FR" sz="4400" dirty="0"/>
          </a:p>
        </p:txBody>
      </p:sp>
      <p:sp>
        <p:nvSpPr>
          <p:cNvPr id="22" name="ZoneTexte 21"/>
          <p:cNvSpPr txBox="1"/>
          <p:nvPr/>
        </p:nvSpPr>
        <p:spPr>
          <a:xfrm>
            <a:off x="1524000" y="4259759"/>
            <a:ext cx="2133600" cy="769441"/>
          </a:xfrm>
          <a:prstGeom prst="rect">
            <a:avLst/>
          </a:prstGeom>
          <a:noFill/>
        </p:spPr>
        <p:txBody>
          <a:bodyPr wrap="square" rtlCol="0">
            <a:spAutoFit/>
          </a:bodyPr>
          <a:lstStyle/>
          <a:p>
            <a:r>
              <a:rPr lang="fr-FR" sz="4400" dirty="0" smtClean="0"/>
              <a:t>90 (100)</a:t>
            </a:r>
            <a:endParaRPr lang="fr-FR" sz="4400" dirty="0"/>
          </a:p>
        </p:txBody>
      </p:sp>
      <p:sp>
        <p:nvSpPr>
          <p:cNvPr id="23" name="ZoneTexte 22"/>
          <p:cNvSpPr txBox="1"/>
          <p:nvPr/>
        </p:nvSpPr>
        <p:spPr>
          <a:xfrm>
            <a:off x="-152400" y="5486400"/>
            <a:ext cx="1066800" cy="630942"/>
          </a:xfrm>
          <a:prstGeom prst="rect">
            <a:avLst/>
          </a:prstGeom>
          <a:noFill/>
        </p:spPr>
        <p:txBody>
          <a:bodyPr wrap="square" rtlCol="0">
            <a:spAutoFit/>
          </a:bodyPr>
          <a:lstStyle/>
          <a:p>
            <a:r>
              <a:rPr lang="fr-FR" sz="3500" dirty="0" smtClean="0">
                <a:solidFill>
                  <a:srgbClr val="FF0000"/>
                </a:solidFill>
              </a:rPr>
              <a:t>20°C</a:t>
            </a:r>
            <a:endParaRPr lang="fr-FR" sz="3500" dirty="0">
              <a:solidFill>
                <a:srgbClr val="FF0000"/>
              </a:solidFill>
            </a:endParaRPr>
          </a:p>
        </p:txBody>
      </p:sp>
      <p:sp>
        <p:nvSpPr>
          <p:cNvPr id="24" name="ZoneTexte 23"/>
          <p:cNvSpPr txBox="1"/>
          <p:nvPr/>
        </p:nvSpPr>
        <p:spPr>
          <a:xfrm>
            <a:off x="1524000" y="5486400"/>
            <a:ext cx="3429000" cy="1169551"/>
          </a:xfrm>
          <a:prstGeom prst="rect">
            <a:avLst/>
          </a:prstGeom>
          <a:noFill/>
        </p:spPr>
        <p:txBody>
          <a:bodyPr wrap="square" rtlCol="0">
            <a:spAutoFit/>
          </a:bodyPr>
          <a:lstStyle/>
          <a:p>
            <a:r>
              <a:rPr lang="fr-FR" sz="3500" dirty="0" smtClean="0">
                <a:solidFill>
                  <a:srgbClr val="008000"/>
                </a:solidFill>
              </a:rPr>
              <a:t>20°</a:t>
            </a:r>
            <a:r>
              <a:rPr lang="fr-FR" sz="3500" dirty="0" smtClean="0">
                <a:solidFill>
                  <a:srgbClr val="008000"/>
                </a:solidFill>
              </a:rPr>
              <a:t>C</a:t>
            </a:r>
          </a:p>
          <a:p>
            <a:r>
              <a:rPr lang="fr-FR" sz="3500" dirty="0" smtClean="0">
                <a:solidFill>
                  <a:srgbClr val="008000"/>
                </a:solidFill>
              </a:rPr>
              <a:t>ou 19°C et un pull</a:t>
            </a:r>
            <a:endParaRPr lang="fr-FR" sz="3500" dirty="0">
              <a:solidFill>
                <a:srgbClr val="008000"/>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solidFill>
                  <a:srgbClr val="008000"/>
                </a:solidFill>
              </a:rPr>
              <a:t>Logique servicielle</a:t>
            </a:r>
            <a:endParaRPr lang="fr-FR" b="1" dirty="0">
              <a:solidFill>
                <a:srgbClr val="008000"/>
              </a:solidFill>
            </a:endParaRPr>
          </a:p>
        </p:txBody>
      </p:sp>
      <p:pic>
        <p:nvPicPr>
          <p:cNvPr id="4" name="Image 13"/>
          <p:cNvPicPr>
            <a:picLocks noChangeAspect="1"/>
          </p:cNvPicPr>
          <p:nvPr/>
        </p:nvPicPr>
        <p:blipFill>
          <a:blip r:embed="rId2"/>
          <a:srcRect r="67017"/>
          <a:stretch>
            <a:fillRect/>
          </a:stretch>
        </p:blipFill>
        <p:spPr bwMode="auto">
          <a:xfrm>
            <a:off x="7470775" y="3429000"/>
            <a:ext cx="1139825" cy="1082675"/>
          </a:xfrm>
          <a:prstGeom prst="rect">
            <a:avLst/>
          </a:prstGeom>
          <a:noFill/>
          <a:ln w="9525">
            <a:noFill/>
            <a:miter lim="800000"/>
            <a:headEnd/>
            <a:tailEnd/>
          </a:ln>
        </p:spPr>
      </p:pic>
      <p:sp>
        <p:nvSpPr>
          <p:cNvPr id="5" name="Rectangle 4"/>
          <p:cNvSpPr/>
          <p:nvPr/>
        </p:nvSpPr>
        <p:spPr>
          <a:xfrm>
            <a:off x="456466" y="23622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smtClean="0"/>
              <a:t>GDF</a:t>
            </a:r>
            <a:endParaRPr lang="fr-FR" dirty="0"/>
          </a:p>
        </p:txBody>
      </p:sp>
      <p:sp>
        <p:nvSpPr>
          <p:cNvPr id="9" name="Rectangle 8"/>
          <p:cNvSpPr/>
          <p:nvPr/>
        </p:nvSpPr>
        <p:spPr>
          <a:xfrm>
            <a:off x="456466" y="45720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err="1" smtClean="0"/>
              <a:t>Consom</a:t>
            </a:r>
            <a:r>
              <a:rPr lang="fr-FR" dirty="0" smtClean="0"/>
              <a:t>’</a:t>
            </a:r>
          </a:p>
          <a:p>
            <a:pPr algn="ctr">
              <a:defRPr/>
            </a:pPr>
            <a:r>
              <a:rPr lang="fr-FR" dirty="0" smtClean="0"/>
              <a:t>acteurs</a:t>
            </a:r>
            <a:endParaRPr lang="fr-FR" dirty="0"/>
          </a:p>
        </p:txBody>
      </p:sp>
      <p:pic>
        <p:nvPicPr>
          <p:cNvPr id="11" name="Image 10"/>
          <p:cNvPicPr>
            <a:picLocks noChangeAspect="1"/>
          </p:cNvPicPr>
          <p:nvPr/>
        </p:nvPicPr>
        <p:blipFill>
          <a:blip r:embed="rId2"/>
          <a:srcRect r="67017"/>
          <a:stretch>
            <a:fillRect/>
          </a:stretch>
        </p:blipFill>
        <p:spPr>
          <a:xfrm>
            <a:off x="0" y="2547647"/>
            <a:ext cx="606724" cy="576553"/>
          </a:xfrm>
          <a:prstGeom prst="rect">
            <a:avLst/>
          </a:prstGeom>
        </p:spPr>
      </p:pic>
      <p:pic>
        <p:nvPicPr>
          <p:cNvPr id="13" name="Image 12"/>
          <p:cNvPicPr>
            <a:picLocks noChangeAspect="1"/>
          </p:cNvPicPr>
          <p:nvPr/>
        </p:nvPicPr>
        <p:blipFill>
          <a:blip r:embed="rId2"/>
          <a:srcRect r="67017"/>
          <a:stretch>
            <a:fillRect/>
          </a:stretch>
        </p:blipFill>
        <p:spPr>
          <a:xfrm>
            <a:off x="0" y="4757447"/>
            <a:ext cx="606724" cy="576553"/>
          </a:xfrm>
          <a:prstGeom prst="rect">
            <a:avLst/>
          </a:prstGeom>
        </p:spPr>
      </p:pic>
      <p:cxnSp>
        <p:nvCxnSpPr>
          <p:cNvPr id="16" name="Connecteur droit avec flèche 15"/>
          <p:cNvCxnSpPr/>
          <p:nvPr/>
        </p:nvCxnSpPr>
        <p:spPr>
          <a:xfrm>
            <a:off x="2209800" y="2819400"/>
            <a:ext cx="5029200" cy="11445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V="1">
            <a:off x="2209800" y="3963988"/>
            <a:ext cx="5029200" cy="1065212"/>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3810000" y="4876800"/>
            <a:ext cx="5181600" cy="1938992"/>
          </a:xfrm>
          <a:prstGeom prst="rect">
            <a:avLst/>
          </a:prstGeom>
        </p:spPr>
        <p:txBody>
          <a:bodyPr wrap="square">
            <a:spAutoFit/>
          </a:bodyPr>
          <a:lstStyle/>
          <a:p>
            <a:r>
              <a:rPr lang="fr-FR" sz="2400" dirty="0" smtClean="0"/>
              <a:t>Externalités positives: Le salarié GDF trouve du sens, sa santé s’améliore. Moins de CO2 et de pollutions = meilleure santé. Qualité de l’air et T° maitrisées: meilleure santé, confort, etc.  </a:t>
            </a:r>
            <a:endParaRPr lang="fr-FR" sz="2400" dirty="0"/>
          </a:p>
        </p:txBody>
      </p:sp>
      <p:sp>
        <p:nvSpPr>
          <p:cNvPr id="24" name="ZoneTexte 23"/>
          <p:cNvSpPr txBox="1"/>
          <p:nvPr/>
        </p:nvSpPr>
        <p:spPr>
          <a:xfrm>
            <a:off x="1066066" y="3023919"/>
            <a:ext cx="1066800" cy="1323439"/>
          </a:xfrm>
          <a:prstGeom prst="rect">
            <a:avLst/>
          </a:prstGeom>
          <a:noFill/>
        </p:spPr>
        <p:txBody>
          <a:bodyPr wrap="square" rtlCol="0">
            <a:spAutoFit/>
          </a:bodyPr>
          <a:lstStyle/>
          <a:p>
            <a:r>
              <a:rPr lang="fr-FR" sz="8000" dirty="0" smtClean="0"/>
              <a:t>+</a:t>
            </a:r>
            <a:endParaRPr lang="fr-FR" sz="8000" dirty="0"/>
          </a:p>
        </p:txBody>
      </p:sp>
      <p:sp>
        <p:nvSpPr>
          <p:cNvPr id="25" name="ZoneTexte 24"/>
          <p:cNvSpPr txBox="1"/>
          <p:nvPr/>
        </p:nvSpPr>
        <p:spPr>
          <a:xfrm>
            <a:off x="6403975" y="1495961"/>
            <a:ext cx="1066800" cy="1323439"/>
          </a:xfrm>
          <a:prstGeom prst="rect">
            <a:avLst/>
          </a:prstGeom>
          <a:noFill/>
        </p:spPr>
        <p:txBody>
          <a:bodyPr wrap="square" rtlCol="0">
            <a:spAutoFit/>
          </a:bodyPr>
          <a:lstStyle/>
          <a:p>
            <a:r>
              <a:rPr lang="fr-FR" sz="8000" dirty="0" smtClean="0"/>
              <a:t>+</a:t>
            </a:r>
            <a:endParaRPr lang="fr-FR" sz="8000" dirty="0"/>
          </a:p>
        </p:txBody>
      </p:sp>
      <p:sp>
        <p:nvSpPr>
          <p:cNvPr id="26" name="ZoneTexte 25"/>
          <p:cNvSpPr txBox="1"/>
          <p:nvPr/>
        </p:nvSpPr>
        <p:spPr>
          <a:xfrm>
            <a:off x="3886200" y="3023919"/>
            <a:ext cx="1066800" cy="1323439"/>
          </a:xfrm>
          <a:prstGeom prst="rect">
            <a:avLst/>
          </a:prstGeom>
          <a:noFill/>
        </p:spPr>
        <p:txBody>
          <a:bodyPr wrap="square" rtlCol="0">
            <a:spAutoFit/>
          </a:bodyPr>
          <a:lstStyle/>
          <a:p>
            <a:r>
              <a:rPr lang="fr-FR" sz="8000" dirty="0" smtClean="0"/>
              <a:t>+</a:t>
            </a:r>
            <a:endParaRPr lang="fr-FR" sz="8000" dirty="0"/>
          </a:p>
        </p:txBody>
      </p:sp>
      <p:sp>
        <p:nvSpPr>
          <p:cNvPr id="27" name="ZoneTexte 26"/>
          <p:cNvSpPr txBox="1"/>
          <p:nvPr/>
        </p:nvSpPr>
        <p:spPr>
          <a:xfrm>
            <a:off x="3124200" y="1700480"/>
            <a:ext cx="1066800" cy="1323439"/>
          </a:xfrm>
          <a:prstGeom prst="rect">
            <a:avLst/>
          </a:prstGeom>
          <a:noFill/>
        </p:spPr>
        <p:txBody>
          <a:bodyPr wrap="square" rtlCol="0">
            <a:spAutoFit/>
          </a:bodyPr>
          <a:lstStyle/>
          <a:p>
            <a:r>
              <a:rPr lang="fr-FR" sz="8000" dirty="0" smtClean="0"/>
              <a:t>+</a:t>
            </a:r>
            <a:endParaRPr lang="fr-FR" sz="8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52400"/>
            <a:ext cx="8229600" cy="1143000"/>
          </a:xfrm>
        </p:spPr>
        <p:txBody>
          <a:bodyPr/>
          <a:lstStyle/>
          <a:p>
            <a:r>
              <a:rPr lang="fr-FR" dirty="0" smtClean="0"/>
              <a:t>L’utopie a changé de camp…</a:t>
            </a:r>
            <a:endParaRPr lang="fr-FR" dirty="0"/>
          </a:p>
        </p:txBody>
      </p:sp>
      <p:sp>
        <p:nvSpPr>
          <p:cNvPr id="3" name="Espace réservé du contenu 2"/>
          <p:cNvSpPr>
            <a:spLocks noGrp="1"/>
          </p:cNvSpPr>
          <p:nvPr>
            <p:ph idx="1"/>
          </p:nvPr>
        </p:nvSpPr>
        <p:spPr/>
        <p:txBody>
          <a:bodyPr/>
          <a:lstStyle/>
          <a:p>
            <a:endParaRPr lang="fr-FR" dirty="0"/>
          </a:p>
        </p:txBody>
      </p:sp>
      <p:pic>
        <p:nvPicPr>
          <p:cNvPr id="4" name="Image 3"/>
          <p:cNvPicPr>
            <a:picLocks noChangeAspect="1"/>
          </p:cNvPicPr>
          <p:nvPr/>
        </p:nvPicPr>
        <p:blipFill>
          <a:blip r:embed="rId2"/>
          <a:stretch>
            <a:fillRect/>
          </a:stretch>
        </p:blipFill>
        <p:spPr>
          <a:xfrm>
            <a:off x="0" y="1143000"/>
            <a:ext cx="9144000" cy="563880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solidFill>
                  <a:srgbClr val="008000"/>
                </a:solidFill>
              </a:rPr>
              <a:t>Logique servicielle: </a:t>
            </a:r>
            <a:r>
              <a:rPr lang="fr-FR" b="1" u="sng" dirty="0" smtClean="0">
                <a:solidFill>
                  <a:srgbClr val="008000"/>
                </a:solidFill>
              </a:rPr>
              <a:t>une trajectoire</a:t>
            </a:r>
            <a:endParaRPr lang="fr-FR" b="1" u="sng" dirty="0">
              <a:solidFill>
                <a:srgbClr val="008000"/>
              </a:solidFill>
            </a:endParaRPr>
          </a:p>
        </p:txBody>
      </p:sp>
      <p:pic>
        <p:nvPicPr>
          <p:cNvPr id="12" name="Image 11"/>
          <p:cNvPicPr>
            <a:picLocks noChangeAspect="1"/>
          </p:cNvPicPr>
          <p:nvPr/>
        </p:nvPicPr>
        <p:blipFill>
          <a:blip r:embed="rId2">
            <a:duotone>
              <a:schemeClr val="accent3">
                <a:shade val="45000"/>
                <a:satMod val="135000"/>
              </a:schemeClr>
              <a:prstClr val="white"/>
            </a:duotone>
          </a:blip>
          <a:srcRect l="13343"/>
          <a:stretch>
            <a:fillRect/>
          </a:stretch>
        </p:blipFill>
        <p:spPr>
          <a:xfrm>
            <a:off x="442047" y="1417638"/>
            <a:ext cx="8028511" cy="4983162"/>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Image 13"/>
          <p:cNvPicPr>
            <a:picLocks noChangeAspect="1"/>
          </p:cNvPicPr>
          <p:nvPr/>
        </p:nvPicPr>
        <p:blipFill>
          <a:blip r:embed="rId2"/>
          <a:srcRect r="67017"/>
          <a:stretch>
            <a:fillRect/>
          </a:stretch>
        </p:blipFill>
        <p:spPr bwMode="auto">
          <a:xfrm>
            <a:off x="7470775" y="3429000"/>
            <a:ext cx="1139825" cy="1082675"/>
          </a:xfrm>
          <a:prstGeom prst="rect">
            <a:avLst/>
          </a:prstGeom>
          <a:noFill/>
          <a:ln w="9525">
            <a:noFill/>
            <a:miter lim="800000"/>
            <a:headEnd/>
            <a:tailEnd/>
          </a:ln>
        </p:spPr>
      </p:pic>
      <p:sp>
        <p:nvSpPr>
          <p:cNvPr id="5" name="Rectangle 4"/>
          <p:cNvSpPr/>
          <p:nvPr/>
        </p:nvSpPr>
        <p:spPr>
          <a:xfrm>
            <a:off x="456466" y="23622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smtClean="0"/>
              <a:t>GDF</a:t>
            </a:r>
            <a:endParaRPr lang="fr-FR" dirty="0"/>
          </a:p>
        </p:txBody>
      </p:sp>
      <p:cxnSp>
        <p:nvCxnSpPr>
          <p:cNvPr id="16" name="Connecteur droit avec flèche 15"/>
          <p:cNvCxnSpPr/>
          <p:nvPr/>
        </p:nvCxnSpPr>
        <p:spPr>
          <a:xfrm>
            <a:off x="2209800" y="2819400"/>
            <a:ext cx="5029200" cy="11445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V="1">
            <a:off x="2209800" y="3963988"/>
            <a:ext cx="5029200" cy="1065212"/>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10" name="ZoneTexte 9"/>
          <p:cNvSpPr txBox="1"/>
          <p:nvPr/>
        </p:nvSpPr>
        <p:spPr>
          <a:xfrm>
            <a:off x="-76934" y="4259759"/>
            <a:ext cx="1066800" cy="769441"/>
          </a:xfrm>
          <a:prstGeom prst="rect">
            <a:avLst/>
          </a:prstGeom>
          <a:noFill/>
        </p:spPr>
        <p:txBody>
          <a:bodyPr wrap="square" rtlCol="0">
            <a:spAutoFit/>
          </a:bodyPr>
          <a:lstStyle/>
          <a:p>
            <a:r>
              <a:rPr lang="fr-FR" sz="4400" dirty="0" smtClean="0"/>
              <a:t>110</a:t>
            </a:r>
            <a:endParaRPr lang="fr-FR" sz="4400" dirty="0"/>
          </a:p>
        </p:txBody>
      </p:sp>
      <p:sp>
        <p:nvSpPr>
          <p:cNvPr id="12" name="ZoneTexte 11"/>
          <p:cNvSpPr txBox="1"/>
          <p:nvPr/>
        </p:nvSpPr>
        <p:spPr>
          <a:xfrm>
            <a:off x="1524000" y="4259759"/>
            <a:ext cx="4572000" cy="769441"/>
          </a:xfrm>
          <a:prstGeom prst="rect">
            <a:avLst/>
          </a:prstGeom>
          <a:noFill/>
        </p:spPr>
        <p:txBody>
          <a:bodyPr wrap="square" rtlCol="0">
            <a:spAutoFit/>
          </a:bodyPr>
          <a:lstStyle/>
          <a:p>
            <a:r>
              <a:rPr lang="fr-FR" sz="4400" dirty="0" smtClean="0"/>
              <a:t>90 (facture de 100)</a:t>
            </a:r>
            <a:endParaRPr lang="fr-FR" sz="4400" dirty="0"/>
          </a:p>
        </p:txBody>
      </p:sp>
      <p:sp>
        <p:nvSpPr>
          <p:cNvPr id="14" name="ZoneTexte 13"/>
          <p:cNvSpPr txBox="1"/>
          <p:nvPr/>
        </p:nvSpPr>
        <p:spPr>
          <a:xfrm>
            <a:off x="7010400" y="2659559"/>
            <a:ext cx="1752600" cy="769441"/>
          </a:xfrm>
          <a:prstGeom prst="rect">
            <a:avLst/>
          </a:prstGeom>
          <a:noFill/>
        </p:spPr>
        <p:txBody>
          <a:bodyPr wrap="square" rtlCol="0">
            <a:spAutoFit/>
          </a:bodyPr>
          <a:lstStyle/>
          <a:p>
            <a:pPr algn="r"/>
            <a:r>
              <a:rPr lang="fr-FR" sz="4400" dirty="0" smtClean="0"/>
              <a:t>10/10</a:t>
            </a:r>
            <a:endParaRPr lang="fr-FR" sz="4400" dirty="0"/>
          </a:p>
        </p:txBody>
      </p:sp>
      <p:sp>
        <p:nvSpPr>
          <p:cNvPr id="11" name="Rectangle 10"/>
          <p:cNvSpPr/>
          <p:nvPr/>
        </p:nvSpPr>
        <p:spPr>
          <a:xfrm>
            <a:off x="0" y="6096000"/>
            <a:ext cx="9144000" cy="762000"/>
          </a:xfrm>
          <a:prstGeom prst="rect">
            <a:avLst/>
          </a:prstGeom>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fr-FR" sz="2400" dirty="0" smtClean="0"/>
              <a:t>Territoire et ses acteurs (bénéficiaires)</a:t>
            </a:r>
            <a:endParaRPr lang="fr-FR" sz="2400" dirty="0"/>
          </a:p>
        </p:txBody>
      </p:sp>
      <p:sp>
        <p:nvSpPr>
          <p:cNvPr id="13" name="ZoneTexte 12"/>
          <p:cNvSpPr txBox="1"/>
          <p:nvPr/>
        </p:nvSpPr>
        <p:spPr>
          <a:xfrm>
            <a:off x="6937375" y="5686961"/>
            <a:ext cx="1066800" cy="1323439"/>
          </a:xfrm>
          <a:prstGeom prst="rect">
            <a:avLst/>
          </a:prstGeom>
          <a:noFill/>
        </p:spPr>
        <p:txBody>
          <a:bodyPr wrap="square" rtlCol="0">
            <a:spAutoFit/>
          </a:bodyPr>
          <a:lstStyle/>
          <a:p>
            <a:r>
              <a:rPr lang="fr-FR" sz="8000" dirty="0" smtClean="0"/>
              <a:t>+</a:t>
            </a:r>
            <a:endParaRPr lang="fr-FR" sz="8000" dirty="0"/>
          </a:p>
        </p:txBody>
      </p:sp>
      <p:sp>
        <p:nvSpPr>
          <p:cNvPr id="15" name="ZoneTexte 14"/>
          <p:cNvSpPr txBox="1"/>
          <p:nvPr/>
        </p:nvSpPr>
        <p:spPr>
          <a:xfrm>
            <a:off x="8077200" y="5434280"/>
            <a:ext cx="1066800" cy="1323439"/>
          </a:xfrm>
          <a:prstGeom prst="rect">
            <a:avLst/>
          </a:prstGeom>
          <a:noFill/>
        </p:spPr>
        <p:txBody>
          <a:bodyPr wrap="square" rtlCol="0">
            <a:spAutoFit/>
          </a:bodyPr>
          <a:lstStyle/>
          <a:p>
            <a:r>
              <a:rPr lang="fr-FR" sz="8000" dirty="0" smtClean="0"/>
              <a:t>+</a:t>
            </a:r>
            <a:endParaRPr lang="fr-FR" sz="8000" dirty="0"/>
          </a:p>
        </p:txBody>
      </p:sp>
      <p:sp>
        <p:nvSpPr>
          <p:cNvPr id="17" name="ZoneTexte 16"/>
          <p:cNvSpPr txBox="1"/>
          <p:nvPr/>
        </p:nvSpPr>
        <p:spPr>
          <a:xfrm>
            <a:off x="7543800" y="4672280"/>
            <a:ext cx="1066800" cy="1323439"/>
          </a:xfrm>
          <a:prstGeom prst="rect">
            <a:avLst/>
          </a:prstGeom>
          <a:noFill/>
        </p:spPr>
        <p:txBody>
          <a:bodyPr wrap="square" rtlCol="0">
            <a:spAutoFit/>
          </a:bodyPr>
          <a:lstStyle/>
          <a:p>
            <a:r>
              <a:rPr lang="fr-FR" sz="8000" dirty="0" smtClean="0"/>
              <a:t>+</a:t>
            </a:r>
            <a:endParaRPr lang="fr-FR" sz="8000" dirty="0"/>
          </a:p>
        </p:txBody>
      </p:sp>
      <p:sp>
        <p:nvSpPr>
          <p:cNvPr id="19" name="ZoneTexte 18"/>
          <p:cNvSpPr txBox="1"/>
          <p:nvPr/>
        </p:nvSpPr>
        <p:spPr>
          <a:xfrm>
            <a:off x="3581400" y="3276600"/>
            <a:ext cx="1066800" cy="1323439"/>
          </a:xfrm>
          <a:prstGeom prst="rect">
            <a:avLst/>
          </a:prstGeom>
          <a:noFill/>
        </p:spPr>
        <p:txBody>
          <a:bodyPr wrap="square" rtlCol="0">
            <a:spAutoFit/>
          </a:bodyPr>
          <a:lstStyle/>
          <a:p>
            <a:r>
              <a:rPr lang="fr-FR" sz="8000" dirty="0" smtClean="0"/>
              <a:t>+</a:t>
            </a:r>
            <a:endParaRPr lang="fr-FR" sz="8000" dirty="0"/>
          </a:p>
        </p:txBody>
      </p:sp>
      <p:sp>
        <p:nvSpPr>
          <p:cNvPr id="20" name="ZoneTexte 19"/>
          <p:cNvSpPr txBox="1"/>
          <p:nvPr/>
        </p:nvSpPr>
        <p:spPr>
          <a:xfrm>
            <a:off x="1524000" y="5534561"/>
            <a:ext cx="1066800" cy="1323439"/>
          </a:xfrm>
          <a:prstGeom prst="rect">
            <a:avLst/>
          </a:prstGeom>
          <a:noFill/>
        </p:spPr>
        <p:txBody>
          <a:bodyPr wrap="square" rtlCol="0">
            <a:spAutoFit/>
          </a:bodyPr>
          <a:lstStyle/>
          <a:p>
            <a:r>
              <a:rPr lang="fr-FR" sz="8000" dirty="0" smtClean="0"/>
              <a:t>+</a:t>
            </a:r>
            <a:endParaRPr lang="fr-FR" sz="8000" dirty="0"/>
          </a:p>
        </p:txBody>
      </p:sp>
      <p:sp>
        <p:nvSpPr>
          <p:cNvPr id="21" name="ZoneTexte 20"/>
          <p:cNvSpPr txBox="1"/>
          <p:nvPr/>
        </p:nvSpPr>
        <p:spPr>
          <a:xfrm>
            <a:off x="456466" y="5333999"/>
            <a:ext cx="1066800" cy="1323439"/>
          </a:xfrm>
          <a:prstGeom prst="rect">
            <a:avLst/>
          </a:prstGeom>
          <a:noFill/>
        </p:spPr>
        <p:txBody>
          <a:bodyPr wrap="square" rtlCol="0">
            <a:spAutoFit/>
          </a:bodyPr>
          <a:lstStyle/>
          <a:p>
            <a:r>
              <a:rPr lang="fr-FR" sz="8000" dirty="0" smtClean="0"/>
              <a:t>+</a:t>
            </a:r>
            <a:endParaRPr lang="fr-FR" sz="8000" dirty="0"/>
          </a:p>
        </p:txBody>
      </p:sp>
      <p:sp>
        <p:nvSpPr>
          <p:cNvPr id="23" name="Titre 1"/>
          <p:cNvSpPr>
            <a:spLocks noGrp="1"/>
          </p:cNvSpPr>
          <p:nvPr>
            <p:ph type="title"/>
          </p:nvPr>
        </p:nvSpPr>
        <p:spPr>
          <a:xfrm>
            <a:off x="457200" y="274638"/>
            <a:ext cx="8229600" cy="1143000"/>
          </a:xfrm>
        </p:spPr>
        <p:txBody>
          <a:bodyPr/>
          <a:lstStyle/>
          <a:p>
            <a:r>
              <a:rPr lang="fr-FR" b="1" dirty="0" smtClean="0">
                <a:solidFill>
                  <a:srgbClr val="008000"/>
                </a:solidFill>
              </a:rPr>
              <a:t>Logique servicielle</a:t>
            </a:r>
            <a:endParaRPr lang="fr-FR" b="1" dirty="0">
              <a:solidFill>
                <a:srgbClr val="008000"/>
              </a:solidFill>
            </a:endParaRPr>
          </a:p>
        </p:txBody>
      </p:sp>
      <p:sp>
        <p:nvSpPr>
          <p:cNvPr id="22" name="Rectangle 21"/>
          <p:cNvSpPr/>
          <p:nvPr/>
        </p:nvSpPr>
        <p:spPr>
          <a:xfrm>
            <a:off x="456466" y="45720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err="1" smtClean="0"/>
              <a:t>Consom</a:t>
            </a:r>
            <a:r>
              <a:rPr lang="fr-FR" dirty="0" smtClean="0"/>
              <a:t>’</a:t>
            </a:r>
          </a:p>
          <a:p>
            <a:pPr algn="ctr">
              <a:defRPr/>
            </a:pPr>
            <a:r>
              <a:rPr lang="fr-FR" dirty="0" smtClean="0"/>
              <a:t>acteurs</a:t>
            </a:r>
            <a:endParaRPr lang="fr-FR"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Image 13"/>
          <p:cNvPicPr>
            <a:picLocks noChangeAspect="1"/>
          </p:cNvPicPr>
          <p:nvPr/>
        </p:nvPicPr>
        <p:blipFill>
          <a:blip r:embed="rId2"/>
          <a:srcRect r="67017"/>
          <a:stretch>
            <a:fillRect/>
          </a:stretch>
        </p:blipFill>
        <p:spPr bwMode="auto">
          <a:xfrm>
            <a:off x="7470775" y="3429000"/>
            <a:ext cx="1139825" cy="1082675"/>
          </a:xfrm>
          <a:prstGeom prst="rect">
            <a:avLst/>
          </a:prstGeom>
          <a:noFill/>
          <a:ln w="9525">
            <a:noFill/>
            <a:miter lim="800000"/>
            <a:headEnd/>
            <a:tailEnd/>
          </a:ln>
        </p:spPr>
      </p:pic>
      <p:sp>
        <p:nvSpPr>
          <p:cNvPr id="5" name="Rectangle 4"/>
          <p:cNvSpPr/>
          <p:nvPr/>
        </p:nvSpPr>
        <p:spPr>
          <a:xfrm>
            <a:off x="456466" y="23622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sz="2800" dirty="0" smtClean="0"/>
              <a:t>GDF</a:t>
            </a:r>
            <a:endParaRPr lang="fr-FR" sz="2800" dirty="0"/>
          </a:p>
        </p:txBody>
      </p:sp>
      <p:pic>
        <p:nvPicPr>
          <p:cNvPr id="11" name="Image 10"/>
          <p:cNvPicPr>
            <a:picLocks noChangeAspect="1"/>
          </p:cNvPicPr>
          <p:nvPr/>
        </p:nvPicPr>
        <p:blipFill>
          <a:blip r:embed="rId2"/>
          <a:srcRect r="67017"/>
          <a:stretch>
            <a:fillRect/>
          </a:stretch>
        </p:blipFill>
        <p:spPr>
          <a:xfrm>
            <a:off x="0" y="2547647"/>
            <a:ext cx="606724" cy="576553"/>
          </a:xfrm>
          <a:prstGeom prst="rect">
            <a:avLst/>
          </a:prstGeom>
        </p:spPr>
      </p:pic>
      <p:pic>
        <p:nvPicPr>
          <p:cNvPr id="13" name="Image 12"/>
          <p:cNvPicPr>
            <a:picLocks noChangeAspect="1"/>
          </p:cNvPicPr>
          <p:nvPr/>
        </p:nvPicPr>
        <p:blipFill>
          <a:blip r:embed="rId2"/>
          <a:srcRect r="67017"/>
          <a:stretch>
            <a:fillRect/>
          </a:stretch>
        </p:blipFill>
        <p:spPr>
          <a:xfrm>
            <a:off x="0" y="4757447"/>
            <a:ext cx="606724" cy="576553"/>
          </a:xfrm>
          <a:prstGeom prst="rect">
            <a:avLst/>
          </a:prstGeom>
        </p:spPr>
      </p:pic>
      <p:cxnSp>
        <p:nvCxnSpPr>
          <p:cNvPr id="16" name="Connecteur droit avec flèche 15"/>
          <p:cNvCxnSpPr/>
          <p:nvPr/>
        </p:nvCxnSpPr>
        <p:spPr>
          <a:xfrm>
            <a:off x="2209800" y="2819400"/>
            <a:ext cx="5029200" cy="11445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a:off x="2209800" y="3962400"/>
            <a:ext cx="5029200" cy="15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V="1">
            <a:off x="2209800" y="3963988"/>
            <a:ext cx="5029200" cy="1065212"/>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5534561"/>
            <a:ext cx="9144000" cy="1323439"/>
          </a:xfrm>
          <a:prstGeom prst="rect">
            <a:avLst/>
          </a:prstGeom>
        </p:spPr>
        <p:txBody>
          <a:bodyPr wrap="square">
            <a:spAutoFit/>
          </a:bodyPr>
          <a:lstStyle/>
          <a:p>
            <a:r>
              <a:rPr lang="fr-FR" sz="2000" dirty="0" smtClean="0"/>
              <a:t>Ces externalités positives sont détectées par </a:t>
            </a:r>
            <a:r>
              <a:rPr lang="fr-FR" sz="2000" dirty="0" err="1" smtClean="0"/>
              <a:t>qq</a:t>
            </a:r>
            <a:r>
              <a:rPr lang="fr-FR" sz="2000" dirty="0" smtClean="0"/>
              <a:t> acteurs du territoire. Reconnaître que cela a de la valeur pour cette dernière permet à ce qu’elle devienne partie prenante de l’écosystème productif. Elle peut rémunérer les 2 premiers acteurs (les </a:t>
            </a:r>
            <a:r>
              <a:rPr lang="fr-FR" sz="2000" dirty="0" err="1" smtClean="0"/>
              <a:t>ext</a:t>
            </a:r>
            <a:r>
              <a:rPr lang="fr-FR" sz="2000" dirty="0" smtClean="0"/>
              <a:t>. + deviennent des effets utiles)</a:t>
            </a:r>
            <a:endParaRPr lang="fr-FR" sz="2000" dirty="0"/>
          </a:p>
        </p:txBody>
      </p:sp>
      <p:sp>
        <p:nvSpPr>
          <p:cNvPr id="24" name="Rectangle 23"/>
          <p:cNvSpPr/>
          <p:nvPr/>
        </p:nvSpPr>
        <p:spPr>
          <a:xfrm>
            <a:off x="2209800" y="3733800"/>
            <a:ext cx="3153327" cy="461665"/>
          </a:xfrm>
          <a:prstGeom prst="rect">
            <a:avLst/>
          </a:prstGeom>
        </p:spPr>
        <p:txBody>
          <a:bodyPr wrap="none">
            <a:spAutoFit/>
          </a:bodyPr>
          <a:lstStyle/>
          <a:p>
            <a:r>
              <a:rPr lang="fr-FR" sz="2400" dirty="0" smtClean="0"/>
              <a:t>+10 via la collectivité </a:t>
            </a:r>
            <a:r>
              <a:rPr lang="fr-FR" sz="2400" dirty="0" err="1" smtClean="0">
                <a:sym typeface="Wingdings"/>
              </a:rPr>
              <a:t></a:t>
            </a:r>
            <a:endParaRPr lang="fr-FR" sz="2400" dirty="0"/>
          </a:p>
        </p:txBody>
      </p:sp>
      <p:sp>
        <p:nvSpPr>
          <p:cNvPr id="25" name="Rectangle 24"/>
          <p:cNvSpPr/>
          <p:nvPr/>
        </p:nvSpPr>
        <p:spPr>
          <a:xfrm rot="20870564">
            <a:off x="1789601" y="4330320"/>
            <a:ext cx="5166386" cy="369332"/>
          </a:xfrm>
          <a:prstGeom prst="rect">
            <a:avLst/>
          </a:prstGeom>
        </p:spPr>
        <p:txBody>
          <a:bodyPr wrap="none">
            <a:spAutoFit/>
          </a:bodyPr>
          <a:lstStyle/>
          <a:p>
            <a:r>
              <a:rPr lang="fr-FR" dirty="0" err="1" smtClean="0">
                <a:sym typeface="Wingdings"/>
              </a:rPr>
              <a:t></a:t>
            </a:r>
            <a:r>
              <a:rPr lang="fr-FR" dirty="0" smtClean="0"/>
              <a:t> +5: la rémunération / reconnaissance se renforce</a:t>
            </a:r>
            <a:endParaRPr lang="fr-FR" dirty="0"/>
          </a:p>
        </p:txBody>
      </p:sp>
      <p:sp>
        <p:nvSpPr>
          <p:cNvPr id="26" name="Rectangle 25"/>
          <p:cNvSpPr/>
          <p:nvPr/>
        </p:nvSpPr>
        <p:spPr>
          <a:xfrm rot="824968">
            <a:off x="1942000" y="3136794"/>
            <a:ext cx="5166386" cy="369332"/>
          </a:xfrm>
          <a:prstGeom prst="rect">
            <a:avLst/>
          </a:prstGeom>
        </p:spPr>
        <p:txBody>
          <a:bodyPr wrap="none">
            <a:spAutoFit/>
          </a:bodyPr>
          <a:lstStyle/>
          <a:p>
            <a:r>
              <a:rPr lang="fr-FR" dirty="0" err="1" smtClean="0">
                <a:sym typeface="Wingdings"/>
              </a:rPr>
              <a:t></a:t>
            </a:r>
            <a:r>
              <a:rPr lang="fr-FR" dirty="0" smtClean="0"/>
              <a:t> +5: la rémunération / reconnaissance se renforce</a:t>
            </a:r>
            <a:endParaRPr lang="fr-FR" dirty="0"/>
          </a:p>
        </p:txBody>
      </p:sp>
      <p:sp>
        <p:nvSpPr>
          <p:cNvPr id="27" name="Rectangle 26"/>
          <p:cNvSpPr/>
          <p:nvPr/>
        </p:nvSpPr>
        <p:spPr>
          <a:xfrm>
            <a:off x="456466" y="3429000"/>
            <a:ext cx="1371600" cy="914400"/>
          </a:xfrm>
          <a:prstGeom prst="rect">
            <a:avLst/>
          </a:prstGeom>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fr-FR" sz="2400" dirty="0" smtClean="0"/>
              <a:t>Coll. </a:t>
            </a:r>
            <a:r>
              <a:rPr lang="fr-FR" sz="2400" dirty="0" err="1" smtClean="0"/>
              <a:t>terr</a:t>
            </a:r>
            <a:r>
              <a:rPr lang="fr-FR" sz="2400" dirty="0" smtClean="0"/>
              <a:t>.</a:t>
            </a:r>
            <a:endParaRPr lang="fr-FR" sz="2400" dirty="0"/>
          </a:p>
        </p:txBody>
      </p:sp>
      <p:pic>
        <p:nvPicPr>
          <p:cNvPr id="19" name="Image 18"/>
          <p:cNvPicPr>
            <a:picLocks noChangeAspect="1"/>
          </p:cNvPicPr>
          <p:nvPr/>
        </p:nvPicPr>
        <p:blipFill>
          <a:blip r:embed="rId2"/>
          <a:srcRect r="67017"/>
          <a:stretch>
            <a:fillRect/>
          </a:stretch>
        </p:blipFill>
        <p:spPr>
          <a:xfrm>
            <a:off x="0" y="3674123"/>
            <a:ext cx="606724" cy="576553"/>
          </a:xfrm>
          <a:prstGeom prst="rect">
            <a:avLst/>
          </a:prstGeom>
        </p:spPr>
      </p:pic>
      <p:sp>
        <p:nvSpPr>
          <p:cNvPr id="29" name="Titre 1"/>
          <p:cNvSpPr>
            <a:spLocks noGrp="1"/>
          </p:cNvSpPr>
          <p:nvPr>
            <p:ph type="title"/>
          </p:nvPr>
        </p:nvSpPr>
        <p:spPr>
          <a:xfrm>
            <a:off x="457200" y="457200"/>
            <a:ext cx="8229600" cy="1143000"/>
          </a:xfrm>
        </p:spPr>
        <p:txBody>
          <a:bodyPr>
            <a:normAutofit fontScale="90000"/>
          </a:bodyPr>
          <a:lstStyle/>
          <a:p>
            <a:r>
              <a:rPr lang="fr-FR" b="1" dirty="0" smtClean="0">
                <a:solidFill>
                  <a:schemeClr val="accent4">
                    <a:lumMod val="60000"/>
                    <a:lumOff val="40000"/>
                  </a:schemeClr>
                </a:solidFill>
              </a:rPr>
              <a:t>La valeur créée par entreprise + consommateur est reconnue par le territoire</a:t>
            </a:r>
            <a:endParaRPr lang="fr-FR" b="1" dirty="0">
              <a:solidFill>
                <a:schemeClr val="accent4">
                  <a:lumMod val="60000"/>
                  <a:lumOff val="40000"/>
                </a:schemeClr>
              </a:solidFill>
            </a:endParaRPr>
          </a:p>
        </p:txBody>
      </p:sp>
      <p:sp>
        <p:nvSpPr>
          <p:cNvPr id="30" name="ZoneTexte 29"/>
          <p:cNvSpPr txBox="1"/>
          <p:nvPr/>
        </p:nvSpPr>
        <p:spPr>
          <a:xfrm>
            <a:off x="7086600" y="1981200"/>
            <a:ext cx="1676400" cy="1446550"/>
          </a:xfrm>
          <a:prstGeom prst="rect">
            <a:avLst/>
          </a:prstGeom>
          <a:noFill/>
        </p:spPr>
        <p:txBody>
          <a:bodyPr wrap="square" rtlCol="0">
            <a:spAutoFit/>
          </a:bodyPr>
          <a:lstStyle/>
          <a:p>
            <a:pPr algn="r"/>
            <a:r>
              <a:rPr lang="fr-FR" sz="4400" dirty="0" smtClean="0"/>
              <a:t>10/10 </a:t>
            </a:r>
            <a:r>
              <a:rPr lang="fr-FR" sz="4400" dirty="0" smtClean="0">
                <a:solidFill>
                  <a:schemeClr val="accent4">
                    <a:lumMod val="60000"/>
                    <a:lumOff val="40000"/>
                  </a:schemeClr>
                </a:solidFill>
              </a:rPr>
              <a:t>+ 10</a:t>
            </a:r>
            <a:endParaRPr lang="fr-FR" sz="4400" dirty="0">
              <a:solidFill>
                <a:schemeClr val="accent4">
                  <a:lumMod val="60000"/>
                  <a:lumOff val="40000"/>
                </a:schemeClr>
              </a:solidFill>
            </a:endParaRPr>
          </a:p>
        </p:txBody>
      </p:sp>
      <p:sp>
        <p:nvSpPr>
          <p:cNvPr id="20" name="Rectangle 19"/>
          <p:cNvSpPr/>
          <p:nvPr/>
        </p:nvSpPr>
        <p:spPr>
          <a:xfrm>
            <a:off x="456466" y="45720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err="1" smtClean="0"/>
              <a:t>Consom</a:t>
            </a:r>
            <a:r>
              <a:rPr lang="fr-FR" dirty="0" smtClean="0"/>
              <a:t>’</a:t>
            </a:r>
          </a:p>
          <a:p>
            <a:pPr algn="ctr">
              <a:defRPr/>
            </a:pPr>
            <a:r>
              <a:rPr lang="fr-FR" dirty="0" smtClean="0"/>
              <a:t>acteurs</a:t>
            </a:r>
            <a:endParaRPr lang="fr-FR" dirty="0"/>
          </a:p>
        </p:txBody>
      </p:sp>
      <p:sp>
        <p:nvSpPr>
          <p:cNvPr id="21" name="ZoneTexte 20"/>
          <p:cNvSpPr txBox="1"/>
          <p:nvPr/>
        </p:nvSpPr>
        <p:spPr>
          <a:xfrm>
            <a:off x="4572000" y="2057400"/>
            <a:ext cx="1066800" cy="1323439"/>
          </a:xfrm>
          <a:prstGeom prst="rect">
            <a:avLst/>
          </a:prstGeom>
          <a:noFill/>
        </p:spPr>
        <p:txBody>
          <a:bodyPr wrap="square" rtlCol="0">
            <a:spAutoFit/>
          </a:bodyPr>
          <a:lstStyle/>
          <a:p>
            <a:r>
              <a:rPr lang="fr-FR" sz="8000" dirty="0" smtClean="0"/>
              <a:t>+</a:t>
            </a:r>
            <a:endParaRPr lang="fr-FR" sz="8000" dirty="0"/>
          </a:p>
        </p:txBody>
      </p:sp>
      <p:sp>
        <p:nvSpPr>
          <p:cNvPr id="22" name="ZoneTexte 21"/>
          <p:cNvSpPr txBox="1"/>
          <p:nvPr/>
        </p:nvSpPr>
        <p:spPr>
          <a:xfrm>
            <a:off x="5867400" y="1752600"/>
            <a:ext cx="1066800" cy="1323439"/>
          </a:xfrm>
          <a:prstGeom prst="rect">
            <a:avLst/>
          </a:prstGeom>
          <a:noFill/>
        </p:spPr>
        <p:txBody>
          <a:bodyPr wrap="square" rtlCol="0">
            <a:spAutoFit/>
          </a:bodyPr>
          <a:lstStyle/>
          <a:p>
            <a:r>
              <a:rPr lang="fr-FR" sz="8000" dirty="0" smtClean="0"/>
              <a:t>+</a:t>
            </a:r>
            <a:endParaRPr lang="fr-FR" sz="8000" dirty="0"/>
          </a:p>
        </p:txBody>
      </p:sp>
      <p:sp>
        <p:nvSpPr>
          <p:cNvPr id="23" name="ZoneTexte 22"/>
          <p:cNvSpPr txBox="1"/>
          <p:nvPr/>
        </p:nvSpPr>
        <p:spPr>
          <a:xfrm>
            <a:off x="5638800" y="4090719"/>
            <a:ext cx="1066800" cy="1323439"/>
          </a:xfrm>
          <a:prstGeom prst="rect">
            <a:avLst/>
          </a:prstGeom>
          <a:noFill/>
        </p:spPr>
        <p:txBody>
          <a:bodyPr wrap="square" rtlCol="0">
            <a:spAutoFit/>
          </a:bodyPr>
          <a:lstStyle/>
          <a:p>
            <a:r>
              <a:rPr lang="fr-FR" sz="8000" dirty="0" smtClean="0"/>
              <a:t>+</a:t>
            </a:r>
            <a:endParaRPr lang="fr-FR" sz="80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Image 13"/>
          <p:cNvPicPr>
            <a:picLocks noChangeAspect="1"/>
          </p:cNvPicPr>
          <p:nvPr/>
        </p:nvPicPr>
        <p:blipFill>
          <a:blip r:embed="rId2"/>
          <a:srcRect r="67017"/>
          <a:stretch>
            <a:fillRect/>
          </a:stretch>
        </p:blipFill>
        <p:spPr bwMode="auto">
          <a:xfrm>
            <a:off x="7470775" y="3429000"/>
            <a:ext cx="1139825" cy="1082675"/>
          </a:xfrm>
          <a:prstGeom prst="rect">
            <a:avLst/>
          </a:prstGeom>
          <a:noFill/>
          <a:ln w="9525">
            <a:noFill/>
            <a:miter lim="800000"/>
            <a:headEnd/>
            <a:tailEnd/>
          </a:ln>
        </p:spPr>
      </p:pic>
      <p:sp>
        <p:nvSpPr>
          <p:cNvPr id="7" name="Rectangle 6"/>
          <p:cNvSpPr/>
          <p:nvPr/>
        </p:nvSpPr>
        <p:spPr>
          <a:xfrm>
            <a:off x="456466" y="3444875"/>
            <a:ext cx="1371600" cy="914400"/>
          </a:xfrm>
          <a:prstGeom prst="rect">
            <a:avLst/>
          </a:prstGeom>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fr-FR" sz="2400" dirty="0" smtClean="0"/>
              <a:t>Territoire</a:t>
            </a:r>
            <a:endParaRPr lang="fr-FR" sz="2400" dirty="0"/>
          </a:p>
        </p:txBody>
      </p:sp>
      <p:pic>
        <p:nvPicPr>
          <p:cNvPr id="13" name="Image 12"/>
          <p:cNvPicPr>
            <a:picLocks noChangeAspect="1"/>
          </p:cNvPicPr>
          <p:nvPr/>
        </p:nvPicPr>
        <p:blipFill>
          <a:blip r:embed="rId2"/>
          <a:srcRect r="67017"/>
          <a:stretch>
            <a:fillRect/>
          </a:stretch>
        </p:blipFill>
        <p:spPr>
          <a:xfrm>
            <a:off x="0" y="4757447"/>
            <a:ext cx="606724" cy="576553"/>
          </a:xfrm>
          <a:prstGeom prst="rect">
            <a:avLst/>
          </a:prstGeom>
        </p:spPr>
      </p:pic>
      <p:cxnSp>
        <p:nvCxnSpPr>
          <p:cNvPr id="16" name="Connecteur droit avec flèche 15"/>
          <p:cNvCxnSpPr/>
          <p:nvPr/>
        </p:nvCxnSpPr>
        <p:spPr>
          <a:xfrm>
            <a:off x="2209800" y="2819400"/>
            <a:ext cx="5029200" cy="11445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a:off x="2209800" y="3962400"/>
            <a:ext cx="5029200" cy="15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V="1">
            <a:off x="2209800" y="3963988"/>
            <a:ext cx="5029200" cy="1065212"/>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pic>
        <p:nvPicPr>
          <p:cNvPr id="19" name="Image 18"/>
          <p:cNvPicPr>
            <a:picLocks noChangeAspect="1"/>
          </p:cNvPicPr>
          <p:nvPr/>
        </p:nvPicPr>
        <p:blipFill>
          <a:blip r:embed="rId2"/>
          <a:srcRect r="67017"/>
          <a:stretch>
            <a:fillRect/>
          </a:stretch>
        </p:blipFill>
        <p:spPr>
          <a:xfrm>
            <a:off x="0" y="3674123"/>
            <a:ext cx="606724" cy="576553"/>
          </a:xfrm>
          <a:prstGeom prst="rect">
            <a:avLst/>
          </a:prstGeom>
        </p:spPr>
      </p:pic>
      <p:sp>
        <p:nvSpPr>
          <p:cNvPr id="15" name="Rectangle 14"/>
          <p:cNvSpPr/>
          <p:nvPr/>
        </p:nvSpPr>
        <p:spPr>
          <a:xfrm>
            <a:off x="456466" y="23622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smtClean="0"/>
              <a:t>GDF</a:t>
            </a:r>
            <a:endParaRPr lang="fr-FR" dirty="0"/>
          </a:p>
        </p:txBody>
      </p:sp>
      <p:pic>
        <p:nvPicPr>
          <p:cNvPr id="11" name="Image 10"/>
          <p:cNvPicPr>
            <a:picLocks noChangeAspect="1"/>
          </p:cNvPicPr>
          <p:nvPr/>
        </p:nvPicPr>
        <p:blipFill>
          <a:blip r:embed="rId2"/>
          <a:srcRect r="67017"/>
          <a:stretch>
            <a:fillRect/>
          </a:stretch>
        </p:blipFill>
        <p:spPr>
          <a:xfrm>
            <a:off x="0" y="2547647"/>
            <a:ext cx="606724" cy="576553"/>
          </a:xfrm>
          <a:prstGeom prst="rect">
            <a:avLst/>
          </a:prstGeom>
        </p:spPr>
      </p:pic>
      <p:sp>
        <p:nvSpPr>
          <p:cNvPr id="22" name="Bouée 21"/>
          <p:cNvSpPr/>
          <p:nvPr/>
        </p:nvSpPr>
        <p:spPr>
          <a:xfrm>
            <a:off x="-381000" y="1417638"/>
            <a:ext cx="2590800" cy="5059362"/>
          </a:xfrm>
          <a:prstGeom prst="donut">
            <a:avLst>
              <a:gd name="adj" fmla="val 866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23" name="ZoneTexte 22"/>
          <p:cNvSpPr txBox="1"/>
          <p:nvPr/>
        </p:nvSpPr>
        <p:spPr>
          <a:xfrm>
            <a:off x="2819400" y="5486400"/>
            <a:ext cx="5334000" cy="1323439"/>
          </a:xfrm>
          <a:prstGeom prst="rect">
            <a:avLst/>
          </a:prstGeom>
          <a:noFill/>
        </p:spPr>
        <p:txBody>
          <a:bodyPr wrap="square" rtlCol="0">
            <a:spAutoFit/>
          </a:bodyPr>
          <a:lstStyle/>
          <a:p>
            <a:r>
              <a:rPr lang="fr-FR" sz="4000" b="1" dirty="0" smtClean="0">
                <a:solidFill>
                  <a:srgbClr val="008000"/>
                </a:solidFill>
              </a:rPr>
              <a:t>Ecosystème productif territorialisé</a:t>
            </a:r>
            <a:endParaRPr lang="fr-FR" sz="4000" b="1" dirty="0">
              <a:solidFill>
                <a:srgbClr val="008000"/>
              </a:solidFill>
            </a:endParaRPr>
          </a:p>
        </p:txBody>
      </p:sp>
      <p:sp>
        <p:nvSpPr>
          <p:cNvPr id="25" name="ZoneTexte 24"/>
          <p:cNvSpPr txBox="1"/>
          <p:nvPr/>
        </p:nvSpPr>
        <p:spPr>
          <a:xfrm>
            <a:off x="7086600" y="1981200"/>
            <a:ext cx="1676400" cy="1446550"/>
          </a:xfrm>
          <a:prstGeom prst="rect">
            <a:avLst/>
          </a:prstGeom>
          <a:noFill/>
        </p:spPr>
        <p:txBody>
          <a:bodyPr wrap="square" rtlCol="0">
            <a:spAutoFit/>
          </a:bodyPr>
          <a:lstStyle/>
          <a:p>
            <a:pPr algn="r"/>
            <a:r>
              <a:rPr lang="fr-FR" sz="4400" dirty="0" smtClean="0"/>
              <a:t>10/10 </a:t>
            </a:r>
            <a:r>
              <a:rPr lang="fr-FR" sz="4400" dirty="0" smtClean="0">
                <a:solidFill>
                  <a:schemeClr val="accent4">
                    <a:lumMod val="60000"/>
                    <a:lumOff val="40000"/>
                  </a:schemeClr>
                </a:solidFill>
              </a:rPr>
              <a:t>+ 10</a:t>
            </a:r>
            <a:endParaRPr lang="fr-FR" sz="4400" dirty="0">
              <a:solidFill>
                <a:schemeClr val="accent4">
                  <a:lumMod val="60000"/>
                  <a:lumOff val="40000"/>
                </a:schemeClr>
              </a:solidFill>
            </a:endParaRPr>
          </a:p>
        </p:txBody>
      </p:sp>
      <p:sp>
        <p:nvSpPr>
          <p:cNvPr id="20" name="Rectangle 19"/>
          <p:cNvSpPr/>
          <p:nvPr/>
        </p:nvSpPr>
        <p:spPr>
          <a:xfrm>
            <a:off x="456466" y="45720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err="1" smtClean="0"/>
              <a:t>Consom</a:t>
            </a:r>
            <a:r>
              <a:rPr lang="fr-FR" dirty="0" smtClean="0"/>
              <a:t>’</a:t>
            </a:r>
          </a:p>
          <a:p>
            <a:pPr algn="ctr">
              <a:defRPr/>
            </a:pPr>
            <a:r>
              <a:rPr lang="fr-FR" dirty="0" smtClean="0"/>
              <a:t>acteurs</a:t>
            </a:r>
            <a:endParaRPr lang="fr-FR" dirty="0"/>
          </a:p>
        </p:txBody>
      </p:sp>
      <p:sp>
        <p:nvSpPr>
          <p:cNvPr id="21" name="ZoneTexte 20"/>
          <p:cNvSpPr txBox="1"/>
          <p:nvPr/>
        </p:nvSpPr>
        <p:spPr>
          <a:xfrm>
            <a:off x="4572000" y="2057400"/>
            <a:ext cx="1066800" cy="1323439"/>
          </a:xfrm>
          <a:prstGeom prst="rect">
            <a:avLst/>
          </a:prstGeom>
          <a:noFill/>
        </p:spPr>
        <p:txBody>
          <a:bodyPr wrap="square" rtlCol="0">
            <a:spAutoFit/>
          </a:bodyPr>
          <a:lstStyle/>
          <a:p>
            <a:r>
              <a:rPr lang="fr-FR" sz="8000" dirty="0" smtClean="0"/>
              <a:t>+</a:t>
            </a:r>
            <a:endParaRPr lang="fr-FR" sz="8000" dirty="0"/>
          </a:p>
        </p:txBody>
      </p:sp>
      <p:sp>
        <p:nvSpPr>
          <p:cNvPr id="24" name="ZoneTexte 23"/>
          <p:cNvSpPr txBox="1"/>
          <p:nvPr/>
        </p:nvSpPr>
        <p:spPr>
          <a:xfrm>
            <a:off x="5867400" y="1752600"/>
            <a:ext cx="1066800" cy="1323439"/>
          </a:xfrm>
          <a:prstGeom prst="rect">
            <a:avLst/>
          </a:prstGeom>
          <a:noFill/>
        </p:spPr>
        <p:txBody>
          <a:bodyPr wrap="square" rtlCol="0">
            <a:spAutoFit/>
          </a:bodyPr>
          <a:lstStyle/>
          <a:p>
            <a:r>
              <a:rPr lang="fr-FR" sz="8000" dirty="0" smtClean="0"/>
              <a:t>+</a:t>
            </a:r>
            <a:endParaRPr lang="fr-FR" sz="8000" dirty="0"/>
          </a:p>
        </p:txBody>
      </p:sp>
      <p:sp>
        <p:nvSpPr>
          <p:cNvPr id="26" name="ZoneTexte 25"/>
          <p:cNvSpPr txBox="1"/>
          <p:nvPr/>
        </p:nvSpPr>
        <p:spPr>
          <a:xfrm>
            <a:off x="5638800" y="4090719"/>
            <a:ext cx="1066800" cy="1323439"/>
          </a:xfrm>
          <a:prstGeom prst="rect">
            <a:avLst/>
          </a:prstGeom>
          <a:noFill/>
        </p:spPr>
        <p:txBody>
          <a:bodyPr wrap="square" rtlCol="0">
            <a:spAutoFit/>
          </a:bodyPr>
          <a:lstStyle/>
          <a:p>
            <a:r>
              <a:rPr lang="fr-FR" sz="8000" dirty="0" smtClean="0"/>
              <a:t>+</a:t>
            </a:r>
            <a:endParaRPr lang="fr-FR" sz="80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200"/>
            <a:ext cx="8229600" cy="1143000"/>
          </a:xfrm>
        </p:spPr>
        <p:txBody>
          <a:bodyPr/>
          <a:lstStyle/>
          <a:p>
            <a:r>
              <a:rPr lang="fr-FR" b="1" dirty="0" smtClean="0">
                <a:solidFill>
                  <a:srgbClr val="008000"/>
                </a:solidFill>
              </a:rPr>
              <a:t>Logique servicielle</a:t>
            </a:r>
            <a:endParaRPr lang="fr-FR" b="1" dirty="0">
              <a:solidFill>
                <a:srgbClr val="008000"/>
              </a:solidFill>
            </a:endParaRPr>
          </a:p>
        </p:txBody>
      </p:sp>
      <p:pic>
        <p:nvPicPr>
          <p:cNvPr id="4" name="Image 13"/>
          <p:cNvPicPr>
            <a:picLocks noChangeAspect="1"/>
          </p:cNvPicPr>
          <p:nvPr/>
        </p:nvPicPr>
        <p:blipFill>
          <a:blip r:embed="rId2"/>
          <a:srcRect r="67017"/>
          <a:stretch>
            <a:fillRect/>
          </a:stretch>
        </p:blipFill>
        <p:spPr bwMode="auto">
          <a:xfrm>
            <a:off x="7470775" y="3429000"/>
            <a:ext cx="1139825" cy="1082675"/>
          </a:xfrm>
          <a:prstGeom prst="rect">
            <a:avLst/>
          </a:prstGeom>
          <a:noFill/>
          <a:ln w="9525">
            <a:noFill/>
            <a:miter lim="800000"/>
            <a:headEnd/>
            <a:tailEnd/>
          </a:ln>
        </p:spPr>
      </p:pic>
      <p:sp>
        <p:nvSpPr>
          <p:cNvPr id="5" name="Rectangle 4"/>
          <p:cNvSpPr/>
          <p:nvPr/>
        </p:nvSpPr>
        <p:spPr>
          <a:xfrm>
            <a:off x="456466" y="23622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smtClean="0"/>
              <a:t>GDF</a:t>
            </a:r>
            <a:endParaRPr lang="fr-FR" dirty="0"/>
          </a:p>
        </p:txBody>
      </p:sp>
      <p:pic>
        <p:nvPicPr>
          <p:cNvPr id="11" name="Image 10"/>
          <p:cNvPicPr>
            <a:picLocks noChangeAspect="1"/>
          </p:cNvPicPr>
          <p:nvPr/>
        </p:nvPicPr>
        <p:blipFill>
          <a:blip r:embed="rId2"/>
          <a:srcRect r="67017"/>
          <a:stretch>
            <a:fillRect/>
          </a:stretch>
        </p:blipFill>
        <p:spPr>
          <a:xfrm>
            <a:off x="0" y="2547647"/>
            <a:ext cx="606724" cy="576553"/>
          </a:xfrm>
          <a:prstGeom prst="rect">
            <a:avLst/>
          </a:prstGeom>
        </p:spPr>
      </p:pic>
      <p:pic>
        <p:nvPicPr>
          <p:cNvPr id="13" name="Image 12"/>
          <p:cNvPicPr>
            <a:picLocks noChangeAspect="1"/>
          </p:cNvPicPr>
          <p:nvPr/>
        </p:nvPicPr>
        <p:blipFill>
          <a:blip r:embed="rId2"/>
          <a:srcRect r="67017"/>
          <a:stretch>
            <a:fillRect/>
          </a:stretch>
        </p:blipFill>
        <p:spPr>
          <a:xfrm>
            <a:off x="0" y="4757447"/>
            <a:ext cx="606724" cy="576553"/>
          </a:xfrm>
          <a:prstGeom prst="rect">
            <a:avLst/>
          </a:prstGeom>
        </p:spPr>
      </p:pic>
      <p:cxnSp>
        <p:nvCxnSpPr>
          <p:cNvPr id="16" name="Connecteur droit avec flèche 15"/>
          <p:cNvCxnSpPr/>
          <p:nvPr/>
        </p:nvCxnSpPr>
        <p:spPr>
          <a:xfrm>
            <a:off x="2209800" y="2819400"/>
            <a:ext cx="5029200" cy="11445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a:off x="2209800" y="3962400"/>
            <a:ext cx="5029200" cy="15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V="1">
            <a:off x="2209800" y="3963988"/>
            <a:ext cx="5029200" cy="1065212"/>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31" name="Connecteur droit avec flèche 30"/>
          <p:cNvCxnSpPr/>
          <p:nvPr/>
        </p:nvCxnSpPr>
        <p:spPr>
          <a:xfrm>
            <a:off x="2209800" y="1752600"/>
            <a:ext cx="5029200" cy="22113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438" y="5562600"/>
            <a:ext cx="9142562" cy="1138773"/>
          </a:xfrm>
          <a:prstGeom prst="rect">
            <a:avLst/>
          </a:prstGeom>
        </p:spPr>
        <p:txBody>
          <a:bodyPr wrap="square">
            <a:spAutoFit/>
          </a:bodyPr>
          <a:lstStyle/>
          <a:p>
            <a:r>
              <a:rPr lang="fr-FR" sz="1700" dirty="0" smtClean="0"/>
              <a:t>Puis d’autres externalités positives sont détectées par d’autres acteurs du territoire, par exemple, l’assurance maladie. Elle devient à son tour partie prenante de l’écosystème productif. Elle peut amener une rémunération supplémentaire basé sur la santé des salariés et des citoyens qui s’améliore, renforçant et pérennisant le modèle économique qui se « territorialise ». </a:t>
            </a:r>
            <a:endParaRPr lang="fr-FR" sz="1700" dirty="0"/>
          </a:p>
        </p:txBody>
      </p:sp>
      <p:sp>
        <p:nvSpPr>
          <p:cNvPr id="19" name="Rectangle 18"/>
          <p:cNvSpPr/>
          <p:nvPr/>
        </p:nvSpPr>
        <p:spPr>
          <a:xfrm rot="1449129">
            <a:off x="2036596" y="2316815"/>
            <a:ext cx="4107915" cy="461665"/>
          </a:xfrm>
          <a:prstGeom prst="rect">
            <a:avLst/>
          </a:prstGeom>
        </p:spPr>
        <p:txBody>
          <a:bodyPr wrap="none">
            <a:spAutoFit/>
          </a:bodyPr>
          <a:lstStyle/>
          <a:p>
            <a:r>
              <a:rPr lang="fr-FR" sz="2400" dirty="0" smtClean="0"/>
              <a:t>+10 via l’assurance maladie </a:t>
            </a:r>
            <a:r>
              <a:rPr lang="fr-FR" sz="2400" dirty="0" err="1" smtClean="0">
                <a:sym typeface="Wingdings"/>
              </a:rPr>
              <a:t></a:t>
            </a:r>
            <a:endParaRPr lang="fr-FR" sz="2400" dirty="0"/>
          </a:p>
        </p:txBody>
      </p:sp>
      <p:sp>
        <p:nvSpPr>
          <p:cNvPr id="24" name="Rectangle 23"/>
          <p:cNvSpPr/>
          <p:nvPr/>
        </p:nvSpPr>
        <p:spPr>
          <a:xfrm rot="824968">
            <a:off x="1942000" y="3136794"/>
            <a:ext cx="5166386" cy="369332"/>
          </a:xfrm>
          <a:prstGeom prst="rect">
            <a:avLst/>
          </a:prstGeom>
        </p:spPr>
        <p:txBody>
          <a:bodyPr wrap="none">
            <a:spAutoFit/>
          </a:bodyPr>
          <a:lstStyle/>
          <a:p>
            <a:r>
              <a:rPr lang="fr-FR" dirty="0" err="1" smtClean="0">
                <a:sym typeface="Wingdings"/>
              </a:rPr>
              <a:t></a:t>
            </a:r>
            <a:r>
              <a:rPr lang="fr-FR" dirty="0" smtClean="0"/>
              <a:t> +5: la rémunération / reconnaissance se renforce</a:t>
            </a:r>
            <a:endParaRPr lang="fr-FR" dirty="0"/>
          </a:p>
        </p:txBody>
      </p:sp>
      <p:sp>
        <p:nvSpPr>
          <p:cNvPr id="25" name="Rectangle 24"/>
          <p:cNvSpPr/>
          <p:nvPr/>
        </p:nvSpPr>
        <p:spPr>
          <a:xfrm rot="20870564">
            <a:off x="1789601" y="4330320"/>
            <a:ext cx="5166386" cy="369332"/>
          </a:xfrm>
          <a:prstGeom prst="rect">
            <a:avLst/>
          </a:prstGeom>
        </p:spPr>
        <p:txBody>
          <a:bodyPr wrap="none">
            <a:spAutoFit/>
          </a:bodyPr>
          <a:lstStyle/>
          <a:p>
            <a:r>
              <a:rPr lang="fr-FR" dirty="0" err="1" smtClean="0">
                <a:sym typeface="Wingdings"/>
              </a:rPr>
              <a:t></a:t>
            </a:r>
            <a:r>
              <a:rPr lang="fr-FR" dirty="0" smtClean="0"/>
              <a:t> +5: la rémunération / reconnaissance se renforce</a:t>
            </a:r>
            <a:endParaRPr lang="fr-FR" dirty="0"/>
          </a:p>
        </p:txBody>
      </p:sp>
      <p:sp>
        <p:nvSpPr>
          <p:cNvPr id="27" name="Rectangle 26"/>
          <p:cNvSpPr/>
          <p:nvPr/>
        </p:nvSpPr>
        <p:spPr>
          <a:xfrm>
            <a:off x="457200" y="1295400"/>
            <a:ext cx="1371600" cy="914400"/>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smtClean="0"/>
              <a:t>Assurance</a:t>
            </a:r>
          </a:p>
          <a:p>
            <a:pPr algn="ctr">
              <a:defRPr/>
            </a:pPr>
            <a:r>
              <a:rPr lang="fr-FR" dirty="0" smtClean="0"/>
              <a:t>Maladie / Sécu</a:t>
            </a:r>
            <a:endParaRPr lang="fr-FR" dirty="0"/>
          </a:p>
        </p:txBody>
      </p:sp>
      <p:pic>
        <p:nvPicPr>
          <p:cNvPr id="21" name="Image 20"/>
          <p:cNvPicPr>
            <a:picLocks noChangeAspect="1"/>
          </p:cNvPicPr>
          <p:nvPr/>
        </p:nvPicPr>
        <p:blipFill>
          <a:blip r:embed="rId2"/>
          <a:srcRect r="67017"/>
          <a:stretch>
            <a:fillRect/>
          </a:stretch>
        </p:blipFill>
        <p:spPr>
          <a:xfrm>
            <a:off x="1438" y="1464323"/>
            <a:ext cx="606724" cy="576553"/>
          </a:xfrm>
          <a:prstGeom prst="rect">
            <a:avLst/>
          </a:prstGeom>
        </p:spPr>
      </p:pic>
      <p:sp>
        <p:nvSpPr>
          <p:cNvPr id="28" name="ZoneTexte 27"/>
          <p:cNvSpPr txBox="1"/>
          <p:nvPr/>
        </p:nvSpPr>
        <p:spPr>
          <a:xfrm>
            <a:off x="7086600" y="1295400"/>
            <a:ext cx="1676400" cy="2123658"/>
          </a:xfrm>
          <a:prstGeom prst="rect">
            <a:avLst/>
          </a:prstGeom>
          <a:noFill/>
        </p:spPr>
        <p:txBody>
          <a:bodyPr wrap="square" rtlCol="0">
            <a:spAutoFit/>
          </a:bodyPr>
          <a:lstStyle/>
          <a:p>
            <a:pPr algn="r"/>
            <a:r>
              <a:rPr lang="fr-FR" sz="4400" dirty="0" smtClean="0"/>
              <a:t>10/10 </a:t>
            </a:r>
            <a:r>
              <a:rPr lang="fr-FR" sz="4400" dirty="0" smtClean="0">
                <a:solidFill>
                  <a:schemeClr val="accent4">
                    <a:lumMod val="60000"/>
                    <a:lumOff val="40000"/>
                  </a:schemeClr>
                </a:solidFill>
              </a:rPr>
              <a:t>+ 10</a:t>
            </a:r>
          </a:p>
          <a:p>
            <a:pPr algn="r"/>
            <a:r>
              <a:rPr lang="fr-FR" sz="4400" dirty="0" smtClean="0">
                <a:solidFill>
                  <a:schemeClr val="tx2">
                    <a:lumMod val="60000"/>
                    <a:lumOff val="40000"/>
                  </a:schemeClr>
                </a:solidFill>
              </a:rPr>
              <a:t>+ 10</a:t>
            </a:r>
          </a:p>
          <a:p>
            <a:pPr algn="r"/>
            <a:endParaRPr lang="fr-FR" sz="4400" dirty="0">
              <a:solidFill>
                <a:schemeClr val="accent4">
                  <a:lumMod val="60000"/>
                  <a:lumOff val="40000"/>
                </a:schemeClr>
              </a:solidFill>
            </a:endParaRPr>
          </a:p>
        </p:txBody>
      </p:sp>
      <p:sp>
        <p:nvSpPr>
          <p:cNvPr id="29" name="Rectangle 28"/>
          <p:cNvSpPr/>
          <p:nvPr/>
        </p:nvSpPr>
        <p:spPr>
          <a:xfrm>
            <a:off x="456466" y="3444875"/>
            <a:ext cx="1371600" cy="914400"/>
          </a:xfrm>
          <a:prstGeom prst="rect">
            <a:avLst/>
          </a:prstGeom>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fr-FR" sz="2400" dirty="0" smtClean="0"/>
              <a:t>Territoire</a:t>
            </a:r>
            <a:endParaRPr lang="fr-FR" sz="2400" dirty="0"/>
          </a:p>
        </p:txBody>
      </p:sp>
      <p:pic>
        <p:nvPicPr>
          <p:cNvPr id="20" name="Image 19"/>
          <p:cNvPicPr>
            <a:picLocks noChangeAspect="1"/>
          </p:cNvPicPr>
          <p:nvPr/>
        </p:nvPicPr>
        <p:blipFill>
          <a:blip r:embed="rId2"/>
          <a:srcRect r="67017"/>
          <a:stretch>
            <a:fillRect/>
          </a:stretch>
        </p:blipFill>
        <p:spPr>
          <a:xfrm>
            <a:off x="1438" y="3674123"/>
            <a:ext cx="606724" cy="576553"/>
          </a:xfrm>
          <a:prstGeom prst="rect">
            <a:avLst/>
          </a:prstGeom>
        </p:spPr>
      </p:pic>
      <p:sp>
        <p:nvSpPr>
          <p:cNvPr id="23" name="Rectangle 22"/>
          <p:cNvSpPr/>
          <p:nvPr/>
        </p:nvSpPr>
        <p:spPr>
          <a:xfrm>
            <a:off x="456466" y="45720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err="1" smtClean="0"/>
              <a:t>Consom</a:t>
            </a:r>
            <a:r>
              <a:rPr lang="fr-FR" dirty="0" smtClean="0"/>
              <a:t>’</a:t>
            </a:r>
          </a:p>
          <a:p>
            <a:pPr algn="ctr">
              <a:defRPr/>
            </a:pPr>
            <a:r>
              <a:rPr lang="fr-FR" dirty="0" smtClean="0"/>
              <a:t>acteurs</a:t>
            </a:r>
            <a:endParaRPr lang="fr-FR"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 name="Rectangle 24"/>
          <p:cNvSpPr/>
          <p:nvPr/>
        </p:nvSpPr>
        <p:spPr>
          <a:xfrm>
            <a:off x="456466" y="3444875"/>
            <a:ext cx="1371600" cy="914400"/>
          </a:xfrm>
          <a:prstGeom prst="rect">
            <a:avLst/>
          </a:prstGeom>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fr-FR" sz="2400" dirty="0" smtClean="0"/>
              <a:t>Territoire</a:t>
            </a:r>
            <a:endParaRPr lang="fr-FR" sz="2400" dirty="0"/>
          </a:p>
        </p:txBody>
      </p:sp>
      <p:sp>
        <p:nvSpPr>
          <p:cNvPr id="2" name="Titre 1"/>
          <p:cNvSpPr>
            <a:spLocks noGrp="1"/>
          </p:cNvSpPr>
          <p:nvPr>
            <p:ph type="title"/>
          </p:nvPr>
        </p:nvSpPr>
        <p:spPr>
          <a:xfrm>
            <a:off x="457200" y="76200"/>
            <a:ext cx="8229600" cy="1143000"/>
          </a:xfrm>
        </p:spPr>
        <p:txBody>
          <a:bodyPr/>
          <a:lstStyle/>
          <a:p>
            <a:r>
              <a:rPr lang="fr-FR" b="1" dirty="0" smtClean="0">
                <a:solidFill>
                  <a:srgbClr val="008000"/>
                </a:solidFill>
              </a:rPr>
              <a:t>Logique servicielle</a:t>
            </a:r>
            <a:endParaRPr lang="fr-FR" b="1" dirty="0">
              <a:solidFill>
                <a:srgbClr val="008000"/>
              </a:solidFill>
            </a:endParaRPr>
          </a:p>
        </p:txBody>
      </p:sp>
      <p:pic>
        <p:nvPicPr>
          <p:cNvPr id="4" name="Image 13"/>
          <p:cNvPicPr>
            <a:picLocks noChangeAspect="1"/>
          </p:cNvPicPr>
          <p:nvPr/>
        </p:nvPicPr>
        <p:blipFill>
          <a:blip r:embed="rId2"/>
          <a:srcRect r="67017"/>
          <a:stretch>
            <a:fillRect/>
          </a:stretch>
        </p:blipFill>
        <p:spPr bwMode="auto">
          <a:xfrm>
            <a:off x="7470775" y="3429000"/>
            <a:ext cx="1139825" cy="1082675"/>
          </a:xfrm>
          <a:prstGeom prst="rect">
            <a:avLst/>
          </a:prstGeom>
          <a:noFill/>
          <a:ln w="9525">
            <a:noFill/>
            <a:miter lim="800000"/>
            <a:headEnd/>
            <a:tailEnd/>
          </a:ln>
        </p:spPr>
      </p:pic>
      <p:pic>
        <p:nvPicPr>
          <p:cNvPr id="13" name="Image 12"/>
          <p:cNvPicPr>
            <a:picLocks noChangeAspect="1"/>
          </p:cNvPicPr>
          <p:nvPr/>
        </p:nvPicPr>
        <p:blipFill>
          <a:blip r:embed="rId2"/>
          <a:srcRect r="67017"/>
          <a:stretch>
            <a:fillRect/>
          </a:stretch>
        </p:blipFill>
        <p:spPr>
          <a:xfrm>
            <a:off x="0" y="4757447"/>
            <a:ext cx="606724" cy="576553"/>
          </a:xfrm>
          <a:prstGeom prst="rect">
            <a:avLst/>
          </a:prstGeom>
        </p:spPr>
      </p:pic>
      <p:cxnSp>
        <p:nvCxnSpPr>
          <p:cNvPr id="16" name="Connecteur droit avec flèche 15"/>
          <p:cNvCxnSpPr/>
          <p:nvPr/>
        </p:nvCxnSpPr>
        <p:spPr>
          <a:xfrm>
            <a:off x="2209800" y="2819400"/>
            <a:ext cx="5029200" cy="11445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a:off x="2209800" y="3962400"/>
            <a:ext cx="5029200" cy="15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V="1">
            <a:off x="2209800" y="3963988"/>
            <a:ext cx="5029200" cy="1065212"/>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457200" y="1295400"/>
            <a:ext cx="1371600" cy="914400"/>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smtClean="0"/>
              <a:t>Assurance</a:t>
            </a:r>
          </a:p>
          <a:p>
            <a:pPr algn="ctr">
              <a:defRPr/>
            </a:pPr>
            <a:r>
              <a:rPr lang="fr-FR" dirty="0" smtClean="0"/>
              <a:t>Maladie / Sécu</a:t>
            </a:r>
            <a:endParaRPr lang="fr-FR" dirty="0"/>
          </a:p>
        </p:txBody>
      </p:sp>
      <p:sp>
        <p:nvSpPr>
          <p:cNvPr id="27" name="Rectangle 26"/>
          <p:cNvSpPr/>
          <p:nvPr/>
        </p:nvSpPr>
        <p:spPr>
          <a:xfrm>
            <a:off x="457200" y="5638800"/>
            <a:ext cx="1371600" cy="914400"/>
          </a:xfrm>
          <a:prstGeom prst="rect">
            <a:avLst/>
          </a:prstGeom>
          <a:solidFill>
            <a:schemeClr val="accent6">
              <a:lumMod val="75000"/>
              <a:alpha val="50000"/>
            </a:scheme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sz="1400" dirty="0" smtClean="0"/>
              <a:t>Production locale micro méthanisation</a:t>
            </a:r>
            <a:endParaRPr lang="fr-FR" sz="1400" dirty="0"/>
          </a:p>
        </p:txBody>
      </p:sp>
      <p:cxnSp>
        <p:nvCxnSpPr>
          <p:cNvPr id="28" name="Connecteur droit avec flèche 27"/>
          <p:cNvCxnSpPr/>
          <p:nvPr/>
        </p:nvCxnSpPr>
        <p:spPr>
          <a:xfrm flipV="1">
            <a:off x="2209800" y="3963988"/>
            <a:ext cx="5029200" cy="2132012"/>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31" name="Connecteur droit avec flèche 30"/>
          <p:cNvCxnSpPr/>
          <p:nvPr/>
        </p:nvCxnSpPr>
        <p:spPr>
          <a:xfrm>
            <a:off x="2209800" y="1752600"/>
            <a:ext cx="5029200" cy="22113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pic>
        <p:nvPicPr>
          <p:cNvPr id="19" name="Image 18"/>
          <p:cNvPicPr>
            <a:picLocks noChangeAspect="1"/>
          </p:cNvPicPr>
          <p:nvPr/>
        </p:nvPicPr>
        <p:blipFill>
          <a:blip r:embed="rId2"/>
          <a:srcRect r="67017"/>
          <a:stretch>
            <a:fillRect/>
          </a:stretch>
        </p:blipFill>
        <p:spPr>
          <a:xfrm>
            <a:off x="1438" y="5807723"/>
            <a:ext cx="606724" cy="576553"/>
          </a:xfrm>
          <a:prstGeom prst="rect">
            <a:avLst/>
          </a:prstGeom>
        </p:spPr>
      </p:pic>
      <p:pic>
        <p:nvPicPr>
          <p:cNvPr id="20" name="Image 19"/>
          <p:cNvPicPr>
            <a:picLocks noChangeAspect="1"/>
          </p:cNvPicPr>
          <p:nvPr/>
        </p:nvPicPr>
        <p:blipFill>
          <a:blip r:embed="rId2"/>
          <a:srcRect r="67017"/>
          <a:stretch>
            <a:fillRect/>
          </a:stretch>
        </p:blipFill>
        <p:spPr>
          <a:xfrm>
            <a:off x="1438" y="3674123"/>
            <a:ext cx="606724" cy="576553"/>
          </a:xfrm>
          <a:prstGeom prst="rect">
            <a:avLst/>
          </a:prstGeom>
        </p:spPr>
      </p:pic>
      <p:pic>
        <p:nvPicPr>
          <p:cNvPr id="21" name="Image 20"/>
          <p:cNvPicPr>
            <a:picLocks noChangeAspect="1"/>
          </p:cNvPicPr>
          <p:nvPr/>
        </p:nvPicPr>
        <p:blipFill>
          <a:blip r:embed="rId2"/>
          <a:srcRect r="67017"/>
          <a:stretch>
            <a:fillRect/>
          </a:stretch>
        </p:blipFill>
        <p:spPr>
          <a:xfrm>
            <a:off x="1438" y="1464323"/>
            <a:ext cx="606724" cy="576553"/>
          </a:xfrm>
          <a:prstGeom prst="rect">
            <a:avLst/>
          </a:prstGeom>
        </p:spPr>
      </p:pic>
      <p:sp>
        <p:nvSpPr>
          <p:cNvPr id="22" name="Rectangle 21"/>
          <p:cNvSpPr/>
          <p:nvPr/>
        </p:nvSpPr>
        <p:spPr>
          <a:xfrm>
            <a:off x="456466" y="23622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smtClean="0"/>
              <a:t>GDF</a:t>
            </a:r>
            <a:endParaRPr lang="fr-FR" dirty="0"/>
          </a:p>
        </p:txBody>
      </p:sp>
      <p:pic>
        <p:nvPicPr>
          <p:cNvPr id="11" name="Image 10"/>
          <p:cNvPicPr>
            <a:picLocks noChangeAspect="1"/>
          </p:cNvPicPr>
          <p:nvPr/>
        </p:nvPicPr>
        <p:blipFill>
          <a:blip r:embed="rId2"/>
          <a:srcRect r="67017"/>
          <a:stretch>
            <a:fillRect/>
          </a:stretch>
        </p:blipFill>
        <p:spPr>
          <a:xfrm>
            <a:off x="0" y="2547647"/>
            <a:ext cx="606724" cy="576553"/>
          </a:xfrm>
          <a:prstGeom prst="rect">
            <a:avLst/>
          </a:prstGeom>
        </p:spPr>
      </p:pic>
      <p:sp>
        <p:nvSpPr>
          <p:cNvPr id="29" name="ZoneTexte 28"/>
          <p:cNvSpPr txBox="1"/>
          <p:nvPr/>
        </p:nvSpPr>
        <p:spPr>
          <a:xfrm>
            <a:off x="7086600" y="713125"/>
            <a:ext cx="1676400" cy="3477875"/>
          </a:xfrm>
          <a:prstGeom prst="rect">
            <a:avLst/>
          </a:prstGeom>
          <a:noFill/>
        </p:spPr>
        <p:txBody>
          <a:bodyPr wrap="square" rtlCol="0">
            <a:spAutoFit/>
          </a:bodyPr>
          <a:lstStyle/>
          <a:p>
            <a:pPr algn="r"/>
            <a:r>
              <a:rPr lang="fr-FR" sz="4400" dirty="0" smtClean="0"/>
              <a:t>10/10 </a:t>
            </a:r>
            <a:r>
              <a:rPr lang="fr-FR" sz="4400" dirty="0" smtClean="0">
                <a:solidFill>
                  <a:schemeClr val="accent4">
                    <a:lumMod val="60000"/>
                    <a:lumOff val="40000"/>
                  </a:schemeClr>
                </a:solidFill>
              </a:rPr>
              <a:t>+ 10</a:t>
            </a:r>
          </a:p>
          <a:p>
            <a:pPr algn="r"/>
            <a:r>
              <a:rPr lang="fr-FR" sz="4400" dirty="0" smtClean="0">
                <a:solidFill>
                  <a:schemeClr val="tx2">
                    <a:lumMod val="60000"/>
                    <a:lumOff val="40000"/>
                  </a:schemeClr>
                </a:solidFill>
              </a:rPr>
              <a:t>+ 10</a:t>
            </a:r>
          </a:p>
          <a:p>
            <a:pPr algn="r"/>
            <a:r>
              <a:rPr lang="fr-FR" sz="4400" dirty="0" smtClean="0">
                <a:solidFill>
                  <a:schemeClr val="accent6"/>
                </a:solidFill>
              </a:rPr>
              <a:t>+ 10</a:t>
            </a:r>
          </a:p>
          <a:p>
            <a:pPr algn="r"/>
            <a:endParaRPr lang="fr-FR" sz="4400" dirty="0" smtClean="0">
              <a:solidFill>
                <a:schemeClr val="tx2">
                  <a:lumMod val="60000"/>
                  <a:lumOff val="40000"/>
                </a:schemeClr>
              </a:solidFill>
            </a:endParaRPr>
          </a:p>
          <a:p>
            <a:pPr algn="r"/>
            <a:endParaRPr lang="fr-FR" sz="4400" dirty="0">
              <a:solidFill>
                <a:schemeClr val="accent4">
                  <a:lumMod val="60000"/>
                  <a:lumOff val="40000"/>
                </a:schemeClr>
              </a:solidFill>
            </a:endParaRPr>
          </a:p>
        </p:txBody>
      </p:sp>
      <p:sp>
        <p:nvSpPr>
          <p:cNvPr id="23" name="Rectangle 22"/>
          <p:cNvSpPr/>
          <p:nvPr/>
        </p:nvSpPr>
        <p:spPr>
          <a:xfrm>
            <a:off x="456466" y="45720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err="1" smtClean="0"/>
              <a:t>Consom</a:t>
            </a:r>
            <a:r>
              <a:rPr lang="fr-FR" dirty="0" smtClean="0"/>
              <a:t>’</a:t>
            </a:r>
          </a:p>
          <a:p>
            <a:pPr algn="ctr">
              <a:defRPr/>
            </a:pPr>
            <a:r>
              <a:rPr lang="fr-FR" dirty="0" smtClean="0"/>
              <a:t>acteurs</a:t>
            </a:r>
            <a:endParaRPr lang="fr-FR"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a:blip r:embed="rId2"/>
          <a:stretch>
            <a:fillRect/>
          </a:stretch>
        </p:blipFill>
        <p:spPr>
          <a:xfrm>
            <a:off x="76200" y="76200"/>
            <a:ext cx="8993242" cy="66929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a:blip r:embed="rId2"/>
          <a:stretch>
            <a:fillRect/>
          </a:stretch>
        </p:blipFill>
        <p:spPr>
          <a:xfrm>
            <a:off x="0" y="342900"/>
            <a:ext cx="9131300" cy="6210300"/>
          </a:xfrm>
          <a:prstGeom prst="rect">
            <a:avLst/>
          </a:prstGeom>
        </p:spPr>
      </p:pic>
      <p:pic>
        <p:nvPicPr>
          <p:cNvPr id="5" name="Image 4"/>
          <p:cNvPicPr>
            <a:picLocks noChangeAspect="1"/>
          </p:cNvPicPr>
          <p:nvPr/>
        </p:nvPicPr>
        <p:blipFill>
          <a:blip r:embed="rId3"/>
          <a:stretch>
            <a:fillRect/>
          </a:stretch>
        </p:blipFill>
        <p:spPr>
          <a:xfrm>
            <a:off x="228600" y="5943600"/>
            <a:ext cx="3018619" cy="62230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ZoneTexte 4"/>
          <p:cNvSpPr txBox="1"/>
          <p:nvPr/>
        </p:nvSpPr>
        <p:spPr>
          <a:xfrm>
            <a:off x="1371600" y="2152650"/>
            <a:ext cx="6400800" cy="1200150"/>
          </a:xfrm>
          <a:prstGeom prst="rect">
            <a:avLst/>
          </a:prstGeom>
          <a:solidFill>
            <a:schemeClr val="bg1">
              <a:lumMod val="6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a:prstTxWarp prst="textNoShape">
              <a:avLst/>
            </a:prstTxWarp>
            <a:spAutoFit/>
          </a:bodyPr>
          <a:lstStyle/>
          <a:p>
            <a:pPr algn="ctr"/>
            <a:r>
              <a:rPr lang="fr-FR" sz="3600" dirty="0">
                <a:solidFill>
                  <a:srgbClr val="7F7F7F"/>
                </a:solidFill>
                <a:ea typeface="ＭＳ Ｐゴシック" pitchFamily="4" charset="-128"/>
                <a:cs typeface="ＭＳ Ｐゴシック" pitchFamily="4" charset="-128"/>
              </a:rPr>
              <a:t>Emplois rendus visibles, localisés sur le </a:t>
            </a:r>
            <a:r>
              <a:rPr lang="fr-FR" sz="3600" dirty="0" smtClean="0">
                <a:solidFill>
                  <a:srgbClr val="7F7F7F"/>
                </a:solidFill>
                <a:ea typeface="ＭＳ Ｐゴシック" pitchFamily="4" charset="-128"/>
                <a:cs typeface="ＭＳ Ｐゴシック" pitchFamily="4" charset="-128"/>
              </a:rPr>
              <a:t>territoire, résilients</a:t>
            </a:r>
            <a:endParaRPr lang="fr-FR" sz="3600" dirty="0">
              <a:solidFill>
                <a:srgbClr val="7F7F7F"/>
              </a:solidFill>
              <a:ea typeface="ＭＳ Ｐゴシック" pitchFamily="4" charset="-128"/>
              <a:cs typeface="ＭＳ Ｐゴシック" pitchFamily="4" charset="-128"/>
            </a:endParaRPr>
          </a:p>
        </p:txBody>
      </p:sp>
      <p:sp>
        <p:nvSpPr>
          <p:cNvPr id="6" name="ZoneTexte 5"/>
          <p:cNvSpPr txBox="1"/>
          <p:nvPr/>
        </p:nvSpPr>
        <p:spPr>
          <a:xfrm>
            <a:off x="1371600" y="3505200"/>
            <a:ext cx="6400800" cy="1200150"/>
          </a:xfrm>
          <a:prstGeom prst="rect">
            <a:avLst/>
          </a:prstGeom>
          <a:solidFill>
            <a:schemeClr val="bg1">
              <a:lumMod val="65000"/>
            </a:schemeClr>
          </a:solidFill>
          <a:ln>
            <a:solidFill>
              <a:schemeClr val="bg1">
                <a:lumMod val="65000"/>
              </a:schemeClr>
            </a:solidFill>
          </a:ln>
        </p:spPr>
        <p:style>
          <a:lnRef idx="1">
            <a:schemeClr val="accent4"/>
          </a:lnRef>
          <a:fillRef idx="2">
            <a:schemeClr val="accent4"/>
          </a:fillRef>
          <a:effectRef idx="1">
            <a:schemeClr val="accent4"/>
          </a:effectRef>
          <a:fontRef idx="minor">
            <a:schemeClr val="dk1"/>
          </a:fontRef>
        </p:style>
        <p:txBody>
          <a:bodyPr>
            <a:prstTxWarp prst="textNoShape">
              <a:avLst/>
            </a:prstTxWarp>
            <a:spAutoFit/>
          </a:bodyPr>
          <a:lstStyle/>
          <a:p>
            <a:pPr algn="ctr"/>
            <a:r>
              <a:rPr lang="fr-FR" sz="3600" b="1" dirty="0">
                <a:solidFill>
                  <a:srgbClr val="7F7F7F"/>
                </a:solidFill>
                <a:ea typeface="ＭＳ Ｐゴシック" pitchFamily="4" charset="-128"/>
                <a:cs typeface="ＭＳ Ｐゴシック" pitchFamily="4" charset="-128"/>
              </a:rPr>
              <a:t>Décroissance matérielle</a:t>
            </a:r>
          </a:p>
          <a:p>
            <a:pPr algn="ctr"/>
            <a:r>
              <a:rPr lang="fr-FR" sz="3600" b="1" dirty="0">
                <a:solidFill>
                  <a:srgbClr val="7F7F7F"/>
                </a:solidFill>
                <a:ea typeface="ＭＳ Ｐゴシック" pitchFamily="4" charset="-128"/>
                <a:cs typeface="ＭＳ Ｐゴシック" pitchFamily="4" charset="-128"/>
              </a:rPr>
              <a:t>Croissance immatérielle</a:t>
            </a:r>
            <a:endParaRPr lang="fr-FR" sz="2000" b="1" dirty="0">
              <a:solidFill>
                <a:srgbClr val="7F7F7F"/>
              </a:solidFill>
              <a:ea typeface="ＭＳ Ｐゴシック" pitchFamily="4" charset="-128"/>
              <a:cs typeface="ＭＳ Ｐゴシック" pitchFamily="4" charset="-128"/>
            </a:endParaRPr>
          </a:p>
        </p:txBody>
      </p:sp>
      <p:sp>
        <p:nvSpPr>
          <p:cNvPr id="7" name="ZoneTexte 6"/>
          <p:cNvSpPr txBox="1"/>
          <p:nvPr/>
        </p:nvSpPr>
        <p:spPr>
          <a:xfrm>
            <a:off x="1371600" y="4876800"/>
            <a:ext cx="6400800" cy="1754327"/>
          </a:xfrm>
          <a:prstGeom prst="rect">
            <a:avLst/>
          </a:prstGeom>
          <a:solidFill>
            <a:schemeClr val="bg1">
              <a:lumMod val="65000"/>
              <a:alpha val="30000"/>
            </a:schemeClr>
          </a:solidFill>
          <a:ln w="50800">
            <a:solidFill>
              <a:srgbClr val="008000">
                <a:alpha val="50000"/>
              </a:srgbClr>
            </a:solidFill>
          </a:ln>
        </p:spPr>
        <p:style>
          <a:lnRef idx="1">
            <a:schemeClr val="accent3"/>
          </a:lnRef>
          <a:fillRef idx="2">
            <a:schemeClr val="accent3"/>
          </a:fillRef>
          <a:effectRef idx="1">
            <a:schemeClr val="accent3"/>
          </a:effectRef>
          <a:fontRef idx="minor">
            <a:schemeClr val="dk1"/>
          </a:fontRef>
        </p:style>
        <p:txBody>
          <a:bodyPr>
            <a:prstTxWarp prst="textNoShape">
              <a:avLst/>
            </a:prstTxWarp>
            <a:spAutoFit/>
          </a:bodyPr>
          <a:lstStyle/>
          <a:p>
            <a:pPr algn="ctr"/>
            <a:r>
              <a:rPr lang="fr-FR" sz="3600" b="1" dirty="0">
                <a:solidFill>
                  <a:srgbClr val="008000"/>
                </a:solidFill>
                <a:ea typeface="ＭＳ Ｐゴシック" pitchFamily="4" charset="-128"/>
                <a:cs typeface="ＭＳ Ｐゴシック" pitchFamily="4" charset="-128"/>
              </a:rPr>
              <a:t>Evaluation </a:t>
            </a:r>
            <a:r>
              <a:rPr lang="fr-FR" sz="3600" dirty="0">
                <a:solidFill>
                  <a:srgbClr val="008000"/>
                </a:solidFill>
                <a:ea typeface="ＭＳ Ｐゴシック" pitchFamily="4" charset="-128"/>
                <a:cs typeface="ＭＳ Ｐゴシック" pitchFamily="4" charset="-128"/>
              </a:rPr>
              <a:t>des</a:t>
            </a:r>
            <a:r>
              <a:rPr lang="fr-FR" sz="3600" dirty="0" smtClean="0">
                <a:solidFill>
                  <a:srgbClr val="008000"/>
                </a:solidFill>
                <a:ea typeface="ＭＳ Ｐゴシック" pitchFamily="4" charset="-128"/>
                <a:cs typeface="ＭＳ Ｐゴシック" pitchFamily="4" charset="-128"/>
              </a:rPr>
              <a:t> effets (utiles / non désirés) par tous les acteurs du projet, puis correction </a:t>
            </a:r>
            <a:endParaRPr lang="fr-FR" sz="3600" dirty="0">
              <a:solidFill>
                <a:srgbClr val="008000"/>
              </a:solidFill>
              <a:ea typeface="ＭＳ Ｐゴシック" pitchFamily="4" charset="-128"/>
              <a:cs typeface="ＭＳ Ｐゴシック" pitchFamily="4" charset="-128"/>
            </a:endParaRPr>
          </a:p>
        </p:txBody>
      </p:sp>
      <p:sp>
        <p:nvSpPr>
          <p:cNvPr id="8" name="ZoneTexte 7"/>
          <p:cNvSpPr txBox="1"/>
          <p:nvPr/>
        </p:nvSpPr>
        <p:spPr>
          <a:xfrm>
            <a:off x="1371600" y="149225"/>
            <a:ext cx="6400800" cy="1077218"/>
          </a:xfrm>
          <a:prstGeom prst="rect">
            <a:avLst/>
          </a:prstGeom>
          <a:solidFill>
            <a:schemeClr val="bg1">
              <a:lumMod val="6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wrap="square">
            <a:prstTxWarp prst="textNoShape">
              <a:avLst/>
            </a:prstTxWarp>
            <a:spAutoFit/>
          </a:bodyPr>
          <a:lstStyle/>
          <a:p>
            <a:pPr algn="ctr">
              <a:defRPr/>
            </a:pPr>
            <a:r>
              <a:rPr lang="fr-FR" sz="3200" dirty="0" smtClean="0">
                <a:solidFill>
                  <a:schemeClr val="bg1">
                    <a:lumMod val="50000"/>
                  </a:schemeClr>
                </a:solidFill>
                <a:ea typeface="ＭＳ Ｐゴシック" charset="-128"/>
                <a:cs typeface="ＭＳ Ｐゴシック" charset="-128"/>
              </a:rPr>
              <a:t>Pas d’obsolescence</a:t>
            </a:r>
          </a:p>
          <a:p>
            <a:pPr algn="ctr">
              <a:defRPr/>
            </a:pPr>
            <a:r>
              <a:rPr lang="fr-FR" sz="3200" dirty="0" smtClean="0">
                <a:solidFill>
                  <a:schemeClr val="bg1">
                    <a:lumMod val="50000"/>
                  </a:schemeClr>
                </a:solidFill>
                <a:ea typeface="ＭＳ Ｐゴシック" charset="-128"/>
                <a:cs typeface="ＭＳ Ｐゴシック" charset="-128"/>
              </a:rPr>
              <a:t> </a:t>
            </a:r>
            <a:endParaRPr lang="fr-FR" sz="3200" dirty="0">
              <a:solidFill>
                <a:schemeClr val="bg1">
                  <a:lumMod val="50000"/>
                </a:schemeClr>
              </a:solidFill>
              <a:ea typeface="ＭＳ Ｐゴシック" charset="-128"/>
              <a:cs typeface="ＭＳ Ｐゴシック" charset="-128"/>
            </a:endParaRPr>
          </a:p>
        </p:txBody>
      </p:sp>
      <p:sp>
        <p:nvSpPr>
          <p:cNvPr id="9" name="ZoneTexte 8"/>
          <p:cNvSpPr txBox="1"/>
          <p:nvPr/>
        </p:nvSpPr>
        <p:spPr>
          <a:xfrm>
            <a:off x="1371600" y="1371600"/>
            <a:ext cx="6400800" cy="646113"/>
          </a:xfrm>
          <a:prstGeom prst="rect">
            <a:avLst/>
          </a:prstGeom>
          <a:solidFill>
            <a:schemeClr val="bg1">
              <a:lumMod val="6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a:prstTxWarp prst="textNoShape">
              <a:avLst/>
            </a:prstTxWarp>
            <a:spAutoFit/>
          </a:bodyPr>
          <a:lstStyle/>
          <a:p>
            <a:pPr algn="ctr"/>
            <a:r>
              <a:rPr lang="fr-FR" sz="3600" dirty="0">
                <a:solidFill>
                  <a:srgbClr val="7F7F7F"/>
                </a:solidFill>
                <a:ea typeface="ＭＳ Ｐゴシック" pitchFamily="4" charset="-128"/>
                <a:cs typeface="ＭＳ Ｐゴシック" pitchFamily="4" charset="-128"/>
              </a:rPr>
              <a:t>Gouvernance</a:t>
            </a:r>
            <a:r>
              <a:rPr lang="fr-FR" sz="3600" dirty="0" smtClean="0">
                <a:solidFill>
                  <a:srgbClr val="7F7F7F"/>
                </a:solidFill>
                <a:ea typeface="ＭＳ Ｐゴシック" pitchFamily="4" charset="-128"/>
                <a:cs typeface="ＭＳ Ｐゴシック" pitchFamily="4" charset="-128"/>
              </a:rPr>
              <a:t> partagée</a:t>
            </a:r>
            <a:endParaRPr lang="fr-FR" sz="3600" dirty="0">
              <a:solidFill>
                <a:srgbClr val="7F7F7F"/>
              </a:solidFill>
              <a:ea typeface="ＭＳ Ｐゴシック" pitchFamily="4" charset="-128"/>
              <a:cs typeface="ＭＳ Ｐゴシック" pitchFamily="4" charset="-128"/>
            </a:endParaRPr>
          </a:p>
        </p:txBody>
      </p:sp>
      <p:sp>
        <p:nvSpPr>
          <p:cNvPr id="11" name="Rectangle 10"/>
          <p:cNvSpPr/>
          <p:nvPr/>
        </p:nvSpPr>
        <p:spPr>
          <a:xfrm rot="16200000">
            <a:off x="-2013401" y="2177668"/>
            <a:ext cx="4995178" cy="707886"/>
          </a:xfrm>
          <a:prstGeom prst="rect">
            <a:avLst/>
          </a:prstGeom>
        </p:spPr>
        <p:txBody>
          <a:bodyPr wrap="none">
            <a:prstTxWarp prst="textNoShape">
              <a:avLst/>
            </a:prstTxWarp>
            <a:spAutoFit/>
          </a:bodyPr>
          <a:lstStyle/>
          <a:p>
            <a:pPr algn="ctr"/>
            <a:r>
              <a:rPr lang="fr-FR" sz="4000" b="1" dirty="0">
                <a:solidFill>
                  <a:srgbClr val="7F7F7F"/>
                </a:solidFill>
              </a:rPr>
              <a:t>(performance d’usage)</a:t>
            </a:r>
          </a:p>
        </p:txBody>
      </p:sp>
      <p:sp>
        <p:nvSpPr>
          <p:cNvPr id="184328" name="Rectangle 11"/>
          <p:cNvSpPr>
            <a:spLocks noChangeArrowheads="1"/>
          </p:cNvSpPr>
          <p:nvPr/>
        </p:nvSpPr>
        <p:spPr bwMode="auto">
          <a:xfrm rot="5400000">
            <a:off x="5160963" y="3167062"/>
            <a:ext cx="6845300" cy="676275"/>
          </a:xfrm>
          <a:prstGeom prst="rect">
            <a:avLst/>
          </a:prstGeom>
          <a:noFill/>
          <a:ln w="9525">
            <a:noFill/>
            <a:miter lim="800000"/>
            <a:headEnd/>
            <a:tailEnd/>
          </a:ln>
        </p:spPr>
        <p:txBody>
          <a:bodyPr wrap="none">
            <a:prstTxWarp prst="textNoShape">
              <a:avLst/>
            </a:prstTxWarp>
            <a:spAutoFit/>
          </a:bodyPr>
          <a:lstStyle/>
          <a:p>
            <a:pPr algn="ctr"/>
            <a:r>
              <a:rPr lang="fr-FR" sz="3800" b="1" dirty="0">
                <a:solidFill>
                  <a:srgbClr val="008000"/>
                </a:solidFill>
              </a:rPr>
              <a:t>performance territoriale (DD)</a:t>
            </a:r>
          </a:p>
        </p:txBody>
      </p:sp>
      <p:pic>
        <p:nvPicPr>
          <p:cNvPr id="14" name="Image 13"/>
          <p:cNvPicPr>
            <a:picLocks noChangeAspect="1"/>
          </p:cNvPicPr>
          <p:nvPr/>
        </p:nvPicPr>
        <p:blipFill>
          <a:blip r:embed="rId3"/>
          <a:srcRect r="67017"/>
          <a:stretch>
            <a:fillRect/>
          </a:stretch>
        </p:blipFill>
        <p:spPr>
          <a:xfrm>
            <a:off x="-152400" y="4590946"/>
            <a:ext cx="381000" cy="362054"/>
          </a:xfrm>
          <a:prstGeom prst="rect">
            <a:avLst/>
          </a:prstGeom>
        </p:spPr>
      </p:pic>
      <p:pic>
        <p:nvPicPr>
          <p:cNvPr id="15" name="Image 14"/>
          <p:cNvPicPr>
            <a:picLocks noChangeAspect="1"/>
          </p:cNvPicPr>
          <p:nvPr/>
        </p:nvPicPr>
        <p:blipFill>
          <a:blip r:embed="rId3"/>
          <a:srcRect r="67017"/>
          <a:stretch>
            <a:fillRect/>
          </a:stretch>
        </p:blipFill>
        <p:spPr>
          <a:xfrm>
            <a:off x="-76200" y="6627083"/>
            <a:ext cx="381000" cy="362054"/>
          </a:xfrm>
          <a:prstGeom prst="rect">
            <a:avLst/>
          </a:prstGeom>
        </p:spPr>
      </p:pic>
      <p:pic>
        <p:nvPicPr>
          <p:cNvPr id="16" name="Image 15"/>
          <p:cNvPicPr>
            <a:picLocks noChangeAspect="1"/>
          </p:cNvPicPr>
          <p:nvPr/>
        </p:nvPicPr>
        <p:blipFill>
          <a:blip r:embed="rId3"/>
          <a:srcRect r="67017"/>
          <a:stretch>
            <a:fillRect/>
          </a:stretch>
        </p:blipFill>
        <p:spPr>
          <a:xfrm>
            <a:off x="304800" y="4971946"/>
            <a:ext cx="381000" cy="362054"/>
          </a:xfrm>
          <a:prstGeom prst="rect">
            <a:avLst/>
          </a:prstGeom>
        </p:spPr>
      </p:pic>
      <p:pic>
        <p:nvPicPr>
          <p:cNvPr id="17" name="Image 16"/>
          <p:cNvPicPr>
            <a:picLocks noChangeAspect="1"/>
          </p:cNvPicPr>
          <p:nvPr/>
        </p:nvPicPr>
        <p:blipFill>
          <a:blip r:embed="rId3"/>
          <a:srcRect r="67017"/>
          <a:stretch>
            <a:fillRect/>
          </a:stretch>
        </p:blipFill>
        <p:spPr>
          <a:xfrm>
            <a:off x="457200" y="5276746"/>
            <a:ext cx="381000" cy="362054"/>
          </a:xfrm>
          <a:prstGeom prst="rect">
            <a:avLst/>
          </a:prstGeom>
        </p:spPr>
      </p:pic>
      <p:pic>
        <p:nvPicPr>
          <p:cNvPr id="18" name="Image 17"/>
          <p:cNvPicPr>
            <a:picLocks noChangeAspect="1"/>
          </p:cNvPicPr>
          <p:nvPr/>
        </p:nvPicPr>
        <p:blipFill>
          <a:blip r:embed="rId3"/>
          <a:srcRect r="67017"/>
          <a:stretch>
            <a:fillRect/>
          </a:stretch>
        </p:blipFill>
        <p:spPr>
          <a:xfrm>
            <a:off x="1257300" y="5076773"/>
            <a:ext cx="381000" cy="362054"/>
          </a:xfrm>
          <a:prstGeom prst="rect">
            <a:avLst/>
          </a:prstGeom>
        </p:spPr>
      </p:pic>
      <p:pic>
        <p:nvPicPr>
          <p:cNvPr id="19" name="Image 18"/>
          <p:cNvPicPr>
            <a:picLocks noChangeAspect="1"/>
          </p:cNvPicPr>
          <p:nvPr/>
        </p:nvPicPr>
        <p:blipFill>
          <a:blip r:embed="rId3"/>
          <a:srcRect r="67017"/>
          <a:stretch>
            <a:fillRect/>
          </a:stretch>
        </p:blipFill>
        <p:spPr>
          <a:xfrm>
            <a:off x="762000" y="5352946"/>
            <a:ext cx="381000" cy="362054"/>
          </a:xfrm>
          <a:prstGeom prst="rect">
            <a:avLst/>
          </a:prstGeom>
        </p:spPr>
      </p:pic>
      <p:pic>
        <p:nvPicPr>
          <p:cNvPr id="20" name="Image 19"/>
          <p:cNvPicPr>
            <a:picLocks noChangeAspect="1"/>
          </p:cNvPicPr>
          <p:nvPr/>
        </p:nvPicPr>
        <p:blipFill>
          <a:blip r:embed="rId3"/>
          <a:srcRect r="67017"/>
          <a:stretch>
            <a:fillRect/>
          </a:stretch>
        </p:blipFill>
        <p:spPr>
          <a:xfrm>
            <a:off x="914400" y="5505346"/>
            <a:ext cx="381000" cy="362054"/>
          </a:xfrm>
          <a:prstGeom prst="rect">
            <a:avLst/>
          </a:prstGeom>
        </p:spPr>
      </p:pic>
      <p:pic>
        <p:nvPicPr>
          <p:cNvPr id="21" name="Image 20"/>
          <p:cNvPicPr>
            <a:picLocks noChangeAspect="1"/>
          </p:cNvPicPr>
          <p:nvPr/>
        </p:nvPicPr>
        <p:blipFill>
          <a:blip r:embed="rId3"/>
          <a:srcRect r="67017"/>
          <a:stretch>
            <a:fillRect/>
          </a:stretch>
        </p:blipFill>
        <p:spPr>
          <a:xfrm>
            <a:off x="914400" y="4983945"/>
            <a:ext cx="381000" cy="362054"/>
          </a:xfrm>
          <a:prstGeom prst="rect">
            <a:avLst/>
          </a:prstGeom>
        </p:spPr>
      </p:pic>
      <p:pic>
        <p:nvPicPr>
          <p:cNvPr id="22" name="Image 21"/>
          <p:cNvPicPr>
            <a:picLocks noChangeAspect="1"/>
          </p:cNvPicPr>
          <p:nvPr/>
        </p:nvPicPr>
        <p:blipFill>
          <a:blip r:embed="rId3"/>
          <a:srcRect r="67017"/>
          <a:stretch>
            <a:fillRect/>
          </a:stretch>
        </p:blipFill>
        <p:spPr>
          <a:xfrm>
            <a:off x="685800" y="4895746"/>
            <a:ext cx="381000" cy="209654"/>
          </a:xfrm>
          <a:prstGeom prst="rect">
            <a:avLst/>
          </a:prstGeom>
        </p:spPr>
      </p:pic>
      <p:pic>
        <p:nvPicPr>
          <p:cNvPr id="23" name="Image 22"/>
          <p:cNvPicPr>
            <a:picLocks noChangeAspect="1"/>
          </p:cNvPicPr>
          <p:nvPr/>
        </p:nvPicPr>
        <p:blipFill>
          <a:blip r:embed="rId3"/>
          <a:srcRect r="67017"/>
          <a:stretch>
            <a:fillRect/>
          </a:stretch>
        </p:blipFill>
        <p:spPr>
          <a:xfrm>
            <a:off x="1104900" y="4667146"/>
            <a:ext cx="381000" cy="209654"/>
          </a:xfrm>
          <a:prstGeom prst="rect">
            <a:avLst/>
          </a:prstGeom>
        </p:spPr>
      </p:pic>
      <p:pic>
        <p:nvPicPr>
          <p:cNvPr id="24" name="Image 23"/>
          <p:cNvPicPr>
            <a:picLocks noChangeAspect="1"/>
          </p:cNvPicPr>
          <p:nvPr/>
        </p:nvPicPr>
        <p:blipFill>
          <a:blip r:embed="rId3"/>
          <a:srcRect r="67017"/>
          <a:stretch>
            <a:fillRect/>
          </a:stretch>
        </p:blipFill>
        <p:spPr>
          <a:xfrm>
            <a:off x="762000" y="5469772"/>
            <a:ext cx="381000" cy="209654"/>
          </a:xfrm>
          <a:prstGeom prst="rect">
            <a:avLst/>
          </a:prstGeom>
        </p:spPr>
      </p:pic>
      <p:pic>
        <p:nvPicPr>
          <p:cNvPr id="25" name="Image 24"/>
          <p:cNvPicPr>
            <a:picLocks noChangeAspect="1"/>
          </p:cNvPicPr>
          <p:nvPr/>
        </p:nvPicPr>
        <p:blipFill>
          <a:blip r:embed="rId3"/>
          <a:srcRect r="67017"/>
          <a:stretch>
            <a:fillRect/>
          </a:stretch>
        </p:blipFill>
        <p:spPr>
          <a:xfrm>
            <a:off x="1181100" y="6126945"/>
            <a:ext cx="381000" cy="209654"/>
          </a:xfrm>
          <a:prstGeom prst="rect">
            <a:avLst/>
          </a:prstGeom>
        </p:spPr>
      </p:pic>
      <p:pic>
        <p:nvPicPr>
          <p:cNvPr id="26" name="Image 25"/>
          <p:cNvPicPr>
            <a:picLocks noChangeAspect="1"/>
          </p:cNvPicPr>
          <p:nvPr/>
        </p:nvPicPr>
        <p:blipFill>
          <a:blip r:embed="rId3"/>
          <a:srcRect r="67017"/>
          <a:stretch>
            <a:fillRect/>
          </a:stretch>
        </p:blipFill>
        <p:spPr>
          <a:xfrm>
            <a:off x="1447800" y="6412799"/>
            <a:ext cx="381000" cy="362054"/>
          </a:xfrm>
          <a:prstGeom prst="rect">
            <a:avLst/>
          </a:prstGeom>
        </p:spPr>
      </p:pic>
      <p:pic>
        <p:nvPicPr>
          <p:cNvPr id="27" name="Image 26"/>
          <p:cNvPicPr>
            <a:picLocks noChangeAspect="1"/>
          </p:cNvPicPr>
          <p:nvPr/>
        </p:nvPicPr>
        <p:blipFill>
          <a:blip r:embed="rId3"/>
          <a:srcRect r="67017"/>
          <a:stretch>
            <a:fillRect/>
          </a:stretch>
        </p:blipFill>
        <p:spPr>
          <a:xfrm>
            <a:off x="304800" y="5774572"/>
            <a:ext cx="381000" cy="362054"/>
          </a:xfrm>
          <a:prstGeom prst="rect">
            <a:avLst/>
          </a:prstGeom>
        </p:spPr>
      </p:pic>
      <p:pic>
        <p:nvPicPr>
          <p:cNvPr id="28" name="Image 27"/>
          <p:cNvPicPr>
            <a:picLocks noChangeAspect="1"/>
          </p:cNvPicPr>
          <p:nvPr/>
        </p:nvPicPr>
        <p:blipFill>
          <a:blip r:embed="rId3"/>
          <a:srcRect r="67017"/>
          <a:stretch>
            <a:fillRect/>
          </a:stretch>
        </p:blipFill>
        <p:spPr>
          <a:xfrm>
            <a:off x="228600" y="6265029"/>
            <a:ext cx="381000" cy="362054"/>
          </a:xfrm>
          <a:prstGeom prst="rect">
            <a:avLst/>
          </a:prstGeom>
        </p:spPr>
      </p:pic>
      <p:pic>
        <p:nvPicPr>
          <p:cNvPr id="29" name="Image 28"/>
          <p:cNvPicPr>
            <a:picLocks noChangeAspect="1"/>
          </p:cNvPicPr>
          <p:nvPr/>
        </p:nvPicPr>
        <p:blipFill>
          <a:blip r:embed="rId3"/>
          <a:srcRect r="67017"/>
          <a:stretch>
            <a:fillRect/>
          </a:stretch>
        </p:blipFill>
        <p:spPr>
          <a:xfrm>
            <a:off x="0" y="5317372"/>
            <a:ext cx="381000" cy="362054"/>
          </a:xfrm>
          <a:prstGeom prst="rect">
            <a:avLst/>
          </a:prstGeom>
        </p:spPr>
      </p:pic>
      <p:pic>
        <p:nvPicPr>
          <p:cNvPr id="30" name="Image 29"/>
          <p:cNvPicPr>
            <a:picLocks noChangeAspect="1"/>
          </p:cNvPicPr>
          <p:nvPr/>
        </p:nvPicPr>
        <p:blipFill>
          <a:blip r:embed="rId3"/>
          <a:srcRect r="67017"/>
          <a:stretch>
            <a:fillRect/>
          </a:stretch>
        </p:blipFill>
        <p:spPr>
          <a:xfrm>
            <a:off x="762000" y="6231772"/>
            <a:ext cx="381000" cy="362054"/>
          </a:xfrm>
          <a:prstGeom prst="rect">
            <a:avLst/>
          </a:prstGeom>
        </p:spPr>
      </p:pic>
      <p:pic>
        <p:nvPicPr>
          <p:cNvPr id="31" name="Image 30"/>
          <p:cNvPicPr>
            <a:picLocks noChangeAspect="1"/>
          </p:cNvPicPr>
          <p:nvPr/>
        </p:nvPicPr>
        <p:blipFill>
          <a:blip r:embed="rId3"/>
          <a:srcRect r="67017"/>
          <a:stretch>
            <a:fillRect/>
          </a:stretch>
        </p:blipFill>
        <p:spPr>
          <a:xfrm>
            <a:off x="914400" y="6384172"/>
            <a:ext cx="381000" cy="362054"/>
          </a:xfrm>
          <a:prstGeom prst="rect">
            <a:avLst/>
          </a:prstGeom>
        </p:spPr>
      </p:pic>
      <p:pic>
        <p:nvPicPr>
          <p:cNvPr id="32" name="Image 31"/>
          <p:cNvPicPr>
            <a:picLocks noChangeAspect="1"/>
          </p:cNvPicPr>
          <p:nvPr/>
        </p:nvPicPr>
        <p:blipFill>
          <a:blip r:embed="rId3"/>
          <a:srcRect r="67017"/>
          <a:stretch>
            <a:fillRect/>
          </a:stretch>
        </p:blipFill>
        <p:spPr>
          <a:xfrm>
            <a:off x="1066800" y="5498399"/>
            <a:ext cx="381000" cy="362054"/>
          </a:xfrm>
          <a:prstGeom prst="rect">
            <a:avLst/>
          </a:prstGeom>
        </p:spPr>
      </p:pic>
      <p:pic>
        <p:nvPicPr>
          <p:cNvPr id="33" name="Image 32"/>
          <p:cNvPicPr>
            <a:picLocks noChangeAspect="1"/>
          </p:cNvPicPr>
          <p:nvPr/>
        </p:nvPicPr>
        <p:blipFill>
          <a:blip r:embed="rId3"/>
          <a:srcRect r="67017"/>
          <a:stretch>
            <a:fillRect/>
          </a:stretch>
        </p:blipFill>
        <p:spPr>
          <a:xfrm>
            <a:off x="609600" y="5803199"/>
            <a:ext cx="381000" cy="362054"/>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EFC – logique servicielle:</a:t>
            </a:r>
            <a:endParaRPr lang="fr-FR" dirty="0"/>
          </a:p>
        </p:txBody>
      </p:sp>
      <p:sp>
        <p:nvSpPr>
          <p:cNvPr id="3" name="Espace réservé du contenu 2"/>
          <p:cNvSpPr>
            <a:spLocks noGrp="1"/>
          </p:cNvSpPr>
          <p:nvPr>
            <p:ph idx="1"/>
          </p:nvPr>
        </p:nvSpPr>
        <p:spPr>
          <a:xfrm>
            <a:off x="304800" y="1600200"/>
            <a:ext cx="8534400" cy="5029200"/>
          </a:xfrm>
        </p:spPr>
        <p:txBody>
          <a:bodyPr>
            <a:normAutofit lnSpcReduction="10000"/>
          </a:bodyPr>
          <a:lstStyle/>
          <a:p>
            <a:r>
              <a:rPr lang="fr-FR" dirty="0" smtClean="0"/>
              <a:t>Les besoins en ressources matérielles diminuent (souhaitable)</a:t>
            </a:r>
          </a:p>
          <a:p>
            <a:endParaRPr lang="fr-FR" dirty="0" smtClean="0"/>
          </a:p>
          <a:p>
            <a:r>
              <a:rPr lang="fr-FR" dirty="0" smtClean="0"/>
              <a:t>Les ressources immatérielles - santé, compétences, pertinence, confiance - augmentent (souhaitable)</a:t>
            </a:r>
          </a:p>
          <a:p>
            <a:endParaRPr lang="fr-FR" dirty="0" smtClean="0"/>
          </a:p>
          <a:p>
            <a:pPr>
              <a:buNone/>
            </a:pPr>
            <a:r>
              <a:rPr lang="fr-FR" sz="2595" dirty="0" smtClean="0"/>
              <a:t>Pour aller plus loin:</a:t>
            </a:r>
          </a:p>
          <a:p>
            <a:pPr>
              <a:buFontTx/>
              <a:buChar char="-"/>
            </a:pPr>
            <a:r>
              <a:rPr lang="fr-FR" sz="2400" dirty="0" smtClean="0">
                <a:hlinkClick r:id="rId2"/>
              </a:rPr>
              <a:t>http://crepe.ieefc.eu/developpement-ressources-immaterielles/</a:t>
            </a:r>
            <a:endParaRPr lang="fr-FR" sz="2400" dirty="0" smtClean="0"/>
          </a:p>
          <a:p>
            <a:pPr>
              <a:buFontTx/>
              <a:buChar char="-"/>
            </a:pPr>
            <a:r>
              <a:rPr lang="fr-FR" sz="2400" dirty="0" smtClean="0">
                <a:hlinkClick r:id="rId3"/>
              </a:rPr>
              <a:t>https://www.cap-immateriel.fr/</a:t>
            </a:r>
            <a:r>
              <a:rPr lang="fr-FR" sz="2400" dirty="0" smtClean="0"/>
              <a:t> </a:t>
            </a:r>
            <a:endParaRPr lang="fr-FR" sz="2400" dirty="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04800"/>
            <a:ext cx="8229600" cy="1143000"/>
          </a:xfrm>
        </p:spPr>
        <p:txBody>
          <a:bodyPr/>
          <a:lstStyle/>
          <a:p>
            <a:r>
              <a:rPr lang="fr-FR" dirty="0" err="1" smtClean="0"/>
              <a:t>Qq</a:t>
            </a:r>
            <a:r>
              <a:rPr lang="fr-FR" dirty="0" smtClean="0"/>
              <a:t> mots sur l’intervenant:</a:t>
            </a:r>
            <a:endParaRPr lang="fr-FR" dirty="0"/>
          </a:p>
        </p:txBody>
      </p:sp>
      <p:sp>
        <p:nvSpPr>
          <p:cNvPr id="3" name="Espace réservé du contenu 2"/>
          <p:cNvSpPr>
            <a:spLocks noGrp="1"/>
          </p:cNvSpPr>
          <p:nvPr>
            <p:ph idx="1"/>
          </p:nvPr>
        </p:nvSpPr>
        <p:spPr>
          <a:xfrm>
            <a:off x="111640" y="914400"/>
            <a:ext cx="8879960" cy="6019800"/>
          </a:xfrm>
        </p:spPr>
        <p:txBody>
          <a:bodyPr>
            <a:noAutofit/>
          </a:bodyPr>
          <a:lstStyle/>
          <a:p>
            <a:pPr>
              <a:spcAft>
                <a:spcPts val="1200"/>
              </a:spcAft>
            </a:pPr>
            <a:r>
              <a:rPr lang="fr-FR" sz="2800" dirty="0" smtClean="0"/>
              <a:t>Ouvrier dans l’industrie chimique</a:t>
            </a:r>
          </a:p>
          <a:p>
            <a:pPr>
              <a:spcAft>
                <a:spcPts val="1200"/>
              </a:spcAft>
              <a:buNone/>
            </a:pPr>
            <a:r>
              <a:rPr lang="fr-FR" sz="2800" dirty="0" smtClean="0"/>
              <a:t> </a:t>
            </a:r>
          </a:p>
          <a:p>
            <a:pPr>
              <a:spcAft>
                <a:spcPts val="1200"/>
              </a:spcAft>
            </a:pPr>
            <a:r>
              <a:rPr lang="fr-FR" sz="2800" dirty="0" smtClean="0"/>
              <a:t>Ingénieur dans l’industrie</a:t>
            </a:r>
          </a:p>
          <a:p>
            <a:pPr>
              <a:spcAft>
                <a:spcPts val="1200"/>
              </a:spcAft>
            </a:pPr>
            <a:endParaRPr lang="fr-FR" sz="2800" dirty="0" smtClean="0">
              <a:solidFill>
                <a:schemeClr val="bg1">
                  <a:lumMod val="50000"/>
                </a:schemeClr>
              </a:solidFill>
            </a:endParaRPr>
          </a:p>
          <a:p>
            <a:pPr>
              <a:spcAft>
                <a:spcPts val="1200"/>
              </a:spcAft>
            </a:pPr>
            <a:r>
              <a:rPr lang="fr-FR" sz="2800" dirty="0" smtClean="0"/>
              <a:t>Géographe (aménagement durable du territoire) </a:t>
            </a:r>
            <a:endParaRPr lang="fr-FR" sz="2800" dirty="0" smtClean="0">
              <a:solidFill>
                <a:srgbClr val="7F7F7F"/>
              </a:solidFill>
            </a:endParaRPr>
          </a:p>
          <a:p>
            <a:pPr>
              <a:spcAft>
                <a:spcPts val="1200"/>
              </a:spcAft>
            </a:pPr>
            <a:endParaRPr lang="fr-FR" sz="2800" dirty="0" smtClean="0">
              <a:solidFill>
                <a:srgbClr val="7F7F7F"/>
              </a:solidFill>
            </a:endParaRPr>
          </a:p>
          <a:p>
            <a:pPr>
              <a:spcAft>
                <a:spcPts val="1200"/>
              </a:spcAft>
            </a:pPr>
            <a:r>
              <a:rPr lang="fr-FR" sz="2800" dirty="0" smtClean="0"/>
              <a:t>Spécialiste des Nouveaux Modèles Economiques</a:t>
            </a:r>
          </a:p>
          <a:p>
            <a:pPr>
              <a:spcAft>
                <a:spcPts val="1200"/>
              </a:spcAft>
            </a:pPr>
            <a:endParaRPr lang="fr-FR" sz="2800" dirty="0" smtClean="0"/>
          </a:p>
          <a:p>
            <a:pPr>
              <a:spcAft>
                <a:spcPts val="1200"/>
              </a:spcAft>
            </a:pPr>
            <a:r>
              <a:rPr lang="fr-FR" sz="2800" dirty="0" smtClean="0"/>
              <a:t>A l’initiative du collectif Lille (St Michel) en transition</a:t>
            </a:r>
          </a:p>
          <a:p>
            <a:pPr>
              <a:spcAft>
                <a:spcPts val="1200"/>
              </a:spcAft>
            </a:pPr>
            <a:endParaRPr lang="fr-FR" sz="2800"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8112" y="3657600"/>
            <a:ext cx="8853488" cy="3276600"/>
          </a:xfrm>
        </p:spPr>
        <p:txBody>
          <a:bodyPr>
            <a:normAutofit/>
          </a:bodyPr>
          <a:lstStyle/>
          <a:p>
            <a:pPr>
              <a:defRPr/>
            </a:pPr>
            <a:r>
              <a:rPr lang="fr-FR" sz="8000" dirty="0" smtClean="0">
                <a:solidFill>
                  <a:srgbClr val="FF6600"/>
                </a:solidFill>
              </a:rPr>
              <a:t>Michelin solution</a:t>
            </a:r>
          </a:p>
          <a:p>
            <a:pPr>
              <a:defRPr/>
            </a:pPr>
            <a:endParaRPr lang="fr-FR" sz="2800" dirty="0" smtClean="0">
              <a:solidFill>
                <a:schemeClr val="tx1"/>
              </a:solidFill>
            </a:endParaRPr>
          </a:p>
          <a:p>
            <a:pPr>
              <a:defRPr/>
            </a:pPr>
            <a:r>
              <a:rPr lang="fr-FR" sz="2800" dirty="0" smtClean="0">
                <a:solidFill>
                  <a:schemeClr val="tx1"/>
                </a:solidFill>
              </a:rPr>
              <a:t>Michelin: jusqu’alors, « vente du plus possible » de pneus, le service rendu étant « secondaire »</a:t>
            </a:r>
          </a:p>
          <a:p>
            <a:pPr>
              <a:defRPr/>
            </a:pPr>
            <a:endParaRPr lang="fr-FR" sz="2800" dirty="0" smtClean="0">
              <a:solidFill>
                <a:schemeClr val="tx1"/>
              </a:solidFill>
            </a:endParaRPr>
          </a:p>
          <a:p>
            <a:pPr>
              <a:buFontTx/>
              <a:buChar char="-"/>
              <a:defRPr/>
            </a:pPr>
            <a:endParaRPr lang="fr-FR" sz="2800" dirty="0" smtClean="0"/>
          </a:p>
        </p:txBody>
      </p:sp>
      <p:sp>
        <p:nvSpPr>
          <p:cNvPr id="6" name="Titre 1"/>
          <p:cNvSpPr txBox="1">
            <a:spLocks/>
          </p:cNvSpPr>
          <p:nvPr/>
        </p:nvSpPr>
        <p:spPr bwMode="auto">
          <a:xfrm>
            <a:off x="3124200" y="-228600"/>
            <a:ext cx="6553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fr-FR" sz="3200" dirty="0" smtClean="0">
                <a:solidFill>
                  <a:srgbClr val="008000"/>
                </a:solidFill>
                <a:latin typeface="+mj-lt"/>
                <a:ea typeface="ＭＳ Ｐゴシック" charset="-128"/>
                <a:cs typeface="ＭＳ Ｐゴシック" charset="-128"/>
              </a:rPr>
              <a:t>Logique servicielle</a:t>
            </a:r>
            <a:endParaRPr kumimoji="0" lang="fr-FR" sz="3200" b="0" i="0" u="none" strike="noStrike" kern="1200" cap="none" spc="0" normalizeH="0" baseline="0" noProof="0" dirty="0" smtClean="0">
              <a:ln>
                <a:noFill/>
              </a:ln>
              <a:solidFill>
                <a:srgbClr val="008000"/>
              </a:solidFill>
              <a:effectLst/>
              <a:uLnTx/>
              <a:uFillTx/>
              <a:latin typeface="+mj-lt"/>
              <a:ea typeface="ＭＳ Ｐゴシック" charset="-128"/>
              <a:cs typeface="ＭＳ Ｐゴシック" charset="-128"/>
            </a:endParaRPr>
          </a:p>
        </p:txBody>
      </p:sp>
      <p:sp>
        <p:nvSpPr>
          <p:cNvPr id="4" name="ZoneTexte 3"/>
          <p:cNvSpPr txBox="1"/>
          <p:nvPr/>
        </p:nvSpPr>
        <p:spPr>
          <a:xfrm>
            <a:off x="138112" y="1196876"/>
            <a:ext cx="8853488" cy="2308324"/>
          </a:xfrm>
          <a:prstGeom prst="rect">
            <a:avLst/>
          </a:prstGeom>
          <a:noFill/>
        </p:spPr>
        <p:txBody>
          <a:bodyPr wrap="square" rtlCol="0">
            <a:spAutoFit/>
          </a:bodyPr>
          <a:lstStyle/>
          <a:p>
            <a:pPr algn="ctr"/>
            <a:r>
              <a:rPr lang="fr-FR" sz="3600" u="sng" dirty="0" smtClean="0">
                <a:solidFill>
                  <a:srgbClr val="FF6600"/>
                </a:solidFill>
                <a:latin typeface="Handwriting - Dakota"/>
                <a:cs typeface="Handwriting - Dakota"/>
              </a:rPr>
              <a:t>Mise en garde</a:t>
            </a:r>
            <a:r>
              <a:rPr lang="fr-FR" sz="3600" dirty="0" smtClean="0">
                <a:solidFill>
                  <a:srgbClr val="000090"/>
                </a:solidFill>
                <a:latin typeface="Handwriting - Dakota"/>
                <a:cs typeface="Handwriting - Dakota"/>
              </a:rPr>
              <a:t>: cet exemple constitue un exemple « frontière », une « marche » entre le modèle actuel et l’EFC…</a:t>
            </a:r>
            <a:endParaRPr lang="fr-FR" sz="3600" dirty="0">
              <a:solidFill>
                <a:srgbClr val="000090"/>
              </a:solidFill>
              <a:latin typeface="Handwriting - Dakota"/>
              <a:cs typeface="Handwriting - Dakota"/>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 y="228600"/>
            <a:ext cx="8853488" cy="6477000"/>
          </a:xfrm>
        </p:spPr>
        <p:txBody>
          <a:bodyPr>
            <a:normAutofit/>
          </a:bodyPr>
          <a:lstStyle/>
          <a:p>
            <a:pPr>
              <a:defRPr/>
            </a:pPr>
            <a:endParaRPr lang="fr-FR" sz="4800" dirty="0" smtClean="0">
              <a:solidFill>
                <a:srgbClr val="000000"/>
              </a:solidFill>
            </a:endParaRPr>
          </a:p>
          <a:p>
            <a:pPr>
              <a:defRPr/>
            </a:pPr>
            <a:endParaRPr lang="fr-FR" sz="1800" dirty="0" smtClean="0"/>
          </a:p>
          <a:p>
            <a:pPr>
              <a:defRPr/>
            </a:pPr>
            <a:endParaRPr lang="fr-FR" sz="2800" dirty="0" smtClean="0">
              <a:solidFill>
                <a:srgbClr val="000000"/>
              </a:solidFill>
            </a:endParaRPr>
          </a:p>
          <a:p>
            <a:pPr>
              <a:defRPr/>
            </a:pPr>
            <a:r>
              <a:rPr lang="fr-FR" sz="4000" dirty="0" smtClean="0">
                <a:solidFill>
                  <a:srgbClr val="000000"/>
                </a:solidFill>
              </a:rPr>
              <a:t>Pneus camions « </a:t>
            </a:r>
            <a:r>
              <a:rPr lang="fr-FR" sz="4000" dirty="0" err="1" smtClean="0">
                <a:solidFill>
                  <a:srgbClr val="000000"/>
                </a:solidFill>
              </a:rPr>
              <a:t>Energy</a:t>
            </a:r>
            <a:r>
              <a:rPr lang="fr-FR" sz="4000" dirty="0" smtClean="0">
                <a:solidFill>
                  <a:srgbClr val="000000"/>
                </a:solidFill>
              </a:rPr>
              <a:t> + </a:t>
            </a:r>
            <a:r>
              <a:rPr lang="fr-FR" sz="4000" dirty="0" err="1" smtClean="0">
                <a:solidFill>
                  <a:srgbClr val="000000"/>
                </a:solidFill>
              </a:rPr>
              <a:t>X-one</a:t>
            </a:r>
            <a:r>
              <a:rPr lang="fr-FR" sz="4000" dirty="0" smtClean="0">
                <a:solidFill>
                  <a:srgbClr val="000000"/>
                </a:solidFill>
              </a:rPr>
              <a:t> » = -10% en consommation de carburant.</a:t>
            </a:r>
          </a:p>
          <a:p>
            <a:pPr>
              <a:defRPr/>
            </a:pPr>
            <a:endParaRPr lang="fr-FR" sz="4000" dirty="0" smtClean="0">
              <a:solidFill>
                <a:srgbClr val="000000"/>
              </a:solidFill>
            </a:endParaRPr>
          </a:p>
          <a:p>
            <a:pPr>
              <a:defRPr/>
            </a:pPr>
            <a:r>
              <a:rPr lang="fr-FR" sz="4000" dirty="0" smtClean="0">
                <a:solidFill>
                  <a:srgbClr val="000000"/>
                </a:solidFill>
              </a:rPr>
              <a:t>Fortes difficultés à vendre le pneu</a:t>
            </a:r>
          </a:p>
        </p:txBody>
      </p:sp>
      <p:sp>
        <p:nvSpPr>
          <p:cNvPr id="4" name="Titre 1"/>
          <p:cNvSpPr txBox="1">
            <a:spLocks/>
          </p:cNvSpPr>
          <p:nvPr/>
        </p:nvSpPr>
        <p:spPr bwMode="auto">
          <a:xfrm>
            <a:off x="3124200" y="-228600"/>
            <a:ext cx="6553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fr-FR" sz="3200" dirty="0" smtClean="0">
                <a:solidFill>
                  <a:srgbClr val="008000"/>
                </a:solidFill>
                <a:latin typeface="+mj-lt"/>
                <a:ea typeface="ＭＳ Ｐゴシック" charset="-128"/>
                <a:cs typeface="ＭＳ Ｐゴシック" charset="-128"/>
              </a:rPr>
              <a:t>Logique servicielle</a:t>
            </a:r>
            <a:endParaRPr kumimoji="0" lang="fr-FR" sz="3200" b="0" i="0" u="none" strike="noStrike" kern="1200" cap="none" spc="0" normalizeH="0" baseline="0" noProof="0" dirty="0" smtClean="0">
              <a:ln>
                <a:noFill/>
              </a:ln>
              <a:solidFill>
                <a:srgbClr val="008000"/>
              </a:solidFill>
              <a:effectLst/>
              <a:uLnTx/>
              <a:uFillTx/>
              <a:latin typeface="+mj-lt"/>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Ellipse 3"/>
          <p:cNvSpPr/>
          <p:nvPr/>
        </p:nvSpPr>
        <p:spPr>
          <a:xfrm>
            <a:off x="-1981200" y="2362200"/>
            <a:ext cx="12954000" cy="2057400"/>
          </a:xfrm>
          <a:prstGeom prst="ellipse">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p:nvPr>
        </p:nvSpPr>
        <p:spPr>
          <a:xfrm>
            <a:off x="0" y="457200"/>
            <a:ext cx="9144000" cy="6858000"/>
          </a:xfrm>
        </p:spPr>
        <p:txBody>
          <a:bodyPr>
            <a:noAutofit/>
          </a:bodyPr>
          <a:lstStyle/>
          <a:p>
            <a:pPr>
              <a:defRPr/>
            </a:pPr>
            <a:r>
              <a:rPr lang="fr-FR" sz="3600" dirty="0" smtClean="0"/>
              <a:t>Michelin </a:t>
            </a:r>
            <a:r>
              <a:rPr lang="fr-FR" sz="3600" dirty="0" smtClean="0">
                <a:solidFill>
                  <a:srgbClr val="000000"/>
                </a:solidFill>
              </a:rPr>
              <a:t>ne vend plus les pneu</a:t>
            </a:r>
            <a:r>
              <a:rPr lang="fr-FR" sz="3600" dirty="0" smtClean="0">
                <a:solidFill>
                  <a:schemeClr val="tx1"/>
                </a:solidFill>
              </a:rPr>
              <a:t>s, </a:t>
            </a:r>
            <a:r>
              <a:rPr lang="fr-FR" sz="3600" dirty="0" smtClean="0">
                <a:solidFill>
                  <a:srgbClr val="008000"/>
                </a:solidFill>
              </a:rPr>
              <a:t>mais le kilomètre parcouru</a:t>
            </a:r>
          </a:p>
          <a:p>
            <a:pPr>
              <a:defRPr/>
            </a:pPr>
            <a:endParaRPr lang="fr-FR" sz="3600" dirty="0" smtClean="0"/>
          </a:p>
          <a:p>
            <a:pPr>
              <a:defRPr/>
            </a:pPr>
            <a:endParaRPr lang="fr-FR" sz="3600" dirty="0" smtClean="0">
              <a:solidFill>
                <a:schemeClr val="tx1"/>
              </a:solidFill>
            </a:endParaRPr>
          </a:p>
          <a:p>
            <a:pPr>
              <a:defRPr/>
            </a:pPr>
            <a:r>
              <a:rPr lang="fr-FR" sz="3600" dirty="0" smtClean="0">
                <a:solidFill>
                  <a:schemeClr val="tx1"/>
                </a:solidFill>
              </a:rPr>
              <a:t>Le service est rendu par </a:t>
            </a:r>
            <a:r>
              <a:rPr lang="fr-FR" sz="3600" b="1" dirty="0" smtClean="0">
                <a:solidFill>
                  <a:schemeClr val="tx1"/>
                </a:solidFill>
              </a:rPr>
              <a:t>20 pneus au lieu de 64</a:t>
            </a:r>
          </a:p>
          <a:p>
            <a:pPr>
              <a:defRPr/>
            </a:pPr>
            <a:r>
              <a:rPr lang="fr-FR" sz="3600" b="1" dirty="0" smtClean="0">
                <a:solidFill>
                  <a:schemeClr val="bg1"/>
                </a:solidFill>
              </a:rPr>
              <a:t>… COOPERATION …</a:t>
            </a:r>
          </a:p>
          <a:p>
            <a:pPr>
              <a:defRPr/>
            </a:pPr>
            <a:endParaRPr lang="fr-FR" sz="3600" dirty="0" smtClean="0"/>
          </a:p>
          <a:p>
            <a:pPr>
              <a:defRPr/>
            </a:pPr>
            <a:r>
              <a:rPr lang="fr-FR" sz="3600" dirty="0" smtClean="0">
                <a:solidFill>
                  <a:srgbClr val="000000"/>
                </a:solidFill>
              </a:rPr>
              <a:t>Michelin et ses clients ont augmenté leurs marges </a:t>
            </a:r>
            <a:r>
              <a:rPr lang="fr-FR" sz="3600" dirty="0" smtClean="0">
                <a:solidFill>
                  <a:schemeClr val="bg1">
                    <a:lumMod val="50000"/>
                  </a:schemeClr>
                </a:solidFill>
              </a:rPr>
              <a:t>(= </a:t>
            </a:r>
            <a:r>
              <a:rPr lang="fr-FR" sz="3600" u="sng" dirty="0" smtClean="0">
                <a:solidFill>
                  <a:schemeClr val="bg1">
                    <a:lumMod val="50000"/>
                  </a:schemeClr>
                </a:solidFill>
              </a:rPr>
              <a:t>44</a:t>
            </a:r>
            <a:r>
              <a:rPr lang="fr-FR" sz="3600" dirty="0" smtClean="0">
                <a:solidFill>
                  <a:schemeClr val="bg1">
                    <a:lumMod val="50000"/>
                  </a:schemeClr>
                </a:solidFill>
              </a:rPr>
              <a:t> pneus économisés)</a:t>
            </a:r>
          </a:p>
          <a:p>
            <a:pPr>
              <a:defRPr/>
            </a:pPr>
            <a:endParaRPr lang="fr-FR" sz="3600"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solidFill>
                  <a:srgbClr val="008000"/>
                </a:solidFill>
              </a:rPr>
              <a:t>Logique servicielle</a:t>
            </a:r>
            <a:endParaRPr lang="fr-FR" b="1" dirty="0">
              <a:solidFill>
                <a:srgbClr val="008000"/>
              </a:solidFill>
            </a:endParaRPr>
          </a:p>
        </p:txBody>
      </p:sp>
      <p:pic>
        <p:nvPicPr>
          <p:cNvPr id="4" name="Image 13"/>
          <p:cNvPicPr>
            <a:picLocks noChangeAspect="1"/>
          </p:cNvPicPr>
          <p:nvPr/>
        </p:nvPicPr>
        <p:blipFill>
          <a:blip r:embed="rId2"/>
          <a:srcRect r="67017"/>
          <a:stretch>
            <a:fillRect/>
          </a:stretch>
        </p:blipFill>
        <p:spPr bwMode="auto">
          <a:xfrm>
            <a:off x="7470775" y="3429000"/>
            <a:ext cx="1139825" cy="1082675"/>
          </a:xfrm>
          <a:prstGeom prst="rect">
            <a:avLst/>
          </a:prstGeom>
          <a:noFill/>
          <a:ln w="9525">
            <a:noFill/>
            <a:miter lim="800000"/>
            <a:headEnd/>
            <a:tailEnd/>
          </a:ln>
        </p:spPr>
      </p:pic>
      <p:sp>
        <p:nvSpPr>
          <p:cNvPr id="5" name="Rectangle 4"/>
          <p:cNvSpPr/>
          <p:nvPr/>
        </p:nvSpPr>
        <p:spPr>
          <a:xfrm>
            <a:off x="456466" y="23622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smtClean="0"/>
              <a:t>Michelin</a:t>
            </a:r>
            <a:endParaRPr lang="fr-FR" dirty="0"/>
          </a:p>
        </p:txBody>
      </p:sp>
      <p:sp>
        <p:nvSpPr>
          <p:cNvPr id="9" name="Rectangle 8"/>
          <p:cNvSpPr/>
          <p:nvPr/>
        </p:nvSpPr>
        <p:spPr>
          <a:xfrm>
            <a:off x="456466" y="45720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smtClean="0"/>
              <a:t>« client: »</a:t>
            </a:r>
          </a:p>
          <a:p>
            <a:pPr algn="ctr">
              <a:defRPr/>
            </a:pPr>
            <a:r>
              <a:rPr lang="fr-FR" sz="1600" dirty="0" smtClean="0"/>
              <a:t>Transporteurs</a:t>
            </a:r>
            <a:endParaRPr lang="fr-FR" sz="1600" dirty="0"/>
          </a:p>
        </p:txBody>
      </p:sp>
      <p:pic>
        <p:nvPicPr>
          <p:cNvPr id="11" name="Image 10"/>
          <p:cNvPicPr>
            <a:picLocks noChangeAspect="1"/>
          </p:cNvPicPr>
          <p:nvPr/>
        </p:nvPicPr>
        <p:blipFill>
          <a:blip r:embed="rId2"/>
          <a:srcRect r="67017"/>
          <a:stretch>
            <a:fillRect/>
          </a:stretch>
        </p:blipFill>
        <p:spPr>
          <a:xfrm>
            <a:off x="0" y="2547647"/>
            <a:ext cx="606724" cy="576553"/>
          </a:xfrm>
          <a:prstGeom prst="rect">
            <a:avLst/>
          </a:prstGeom>
        </p:spPr>
      </p:pic>
      <p:pic>
        <p:nvPicPr>
          <p:cNvPr id="13" name="Image 12"/>
          <p:cNvPicPr>
            <a:picLocks noChangeAspect="1"/>
          </p:cNvPicPr>
          <p:nvPr/>
        </p:nvPicPr>
        <p:blipFill>
          <a:blip r:embed="rId2"/>
          <a:srcRect r="67017"/>
          <a:stretch>
            <a:fillRect/>
          </a:stretch>
        </p:blipFill>
        <p:spPr>
          <a:xfrm>
            <a:off x="0" y="4757447"/>
            <a:ext cx="606724" cy="576553"/>
          </a:xfrm>
          <a:prstGeom prst="rect">
            <a:avLst/>
          </a:prstGeom>
        </p:spPr>
      </p:pic>
      <p:cxnSp>
        <p:nvCxnSpPr>
          <p:cNvPr id="16" name="Connecteur droit avec flèche 15"/>
          <p:cNvCxnSpPr/>
          <p:nvPr/>
        </p:nvCxnSpPr>
        <p:spPr>
          <a:xfrm>
            <a:off x="2209800" y="2819400"/>
            <a:ext cx="5029200" cy="11445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V="1">
            <a:off x="2209800" y="3963988"/>
            <a:ext cx="5029200" cy="1065212"/>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3657600" y="5181600"/>
            <a:ext cx="5486400"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sz="2400" i="1" dirty="0" smtClean="0">
                <a:solidFill>
                  <a:schemeClr val="accent3">
                    <a:lumMod val="50000"/>
                  </a:schemeClr>
                </a:solidFill>
              </a:rPr>
              <a:t>Ici Michelin accompagne les transporteurs sur la maitrise de l’énergie, leurs bénéfices... Les clients sont appelés </a:t>
            </a:r>
            <a:r>
              <a:rPr lang="fr-FR" sz="2400" b="1" i="1" dirty="0" smtClean="0">
                <a:solidFill>
                  <a:schemeClr val="accent3">
                    <a:lumMod val="50000"/>
                  </a:schemeClr>
                </a:solidFill>
              </a:rPr>
              <a:t>bénéficiaires</a:t>
            </a:r>
            <a:endParaRPr lang="fr-FR" sz="2400" b="1" i="1" dirty="0">
              <a:solidFill>
                <a:schemeClr val="accent3">
                  <a:lumMod val="50000"/>
                </a:schemeClr>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Image 13"/>
          <p:cNvPicPr>
            <a:picLocks noChangeAspect="1"/>
          </p:cNvPicPr>
          <p:nvPr/>
        </p:nvPicPr>
        <p:blipFill>
          <a:blip r:embed="rId2"/>
          <a:srcRect r="67017"/>
          <a:stretch>
            <a:fillRect/>
          </a:stretch>
        </p:blipFill>
        <p:spPr bwMode="auto">
          <a:xfrm>
            <a:off x="7470775" y="3429000"/>
            <a:ext cx="1139825" cy="1082675"/>
          </a:xfrm>
          <a:prstGeom prst="rect">
            <a:avLst/>
          </a:prstGeom>
          <a:noFill/>
          <a:ln w="9525">
            <a:noFill/>
            <a:miter lim="800000"/>
            <a:headEnd/>
            <a:tailEnd/>
          </a:ln>
        </p:spPr>
      </p:pic>
      <p:sp>
        <p:nvSpPr>
          <p:cNvPr id="5" name="Rectangle 4"/>
          <p:cNvSpPr/>
          <p:nvPr/>
        </p:nvSpPr>
        <p:spPr>
          <a:xfrm>
            <a:off x="456466" y="23622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smtClean="0"/>
              <a:t>Michelin</a:t>
            </a:r>
            <a:endParaRPr lang="fr-FR" dirty="0"/>
          </a:p>
        </p:txBody>
      </p:sp>
      <p:sp>
        <p:nvSpPr>
          <p:cNvPr id="9" name="Rectangle 8"/>
          <p:cNvSpPr/>
          <p:nvPr/>
        </p:nvSpPr>
        <p:spPr>
          <a:xfrm>
            <a:off x="456466" y="45720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sz="1600" dirty="0" smtClean="0"/>
              <a:t>Transporteurs (bénéficiaires)</a:t>
            </a:r>
            <a:endParaRPr lang="fr-FR" sz="1600" dirty="0"/>
          </a:p>
        </p:txBody>
      </p:sp>
      <p:cxnSp>
        <p:nvCxnSpPr>
          <p:cNvPr id="16" name="Connecteur droit avec flèche 15"/>
          <p:cNvCxnSpPr/>
          <p:nvPr/>
        </p:nvCxnSpPr>
        <p:spPr>
          <a:xfrm>
            <a:off x="2209800" y="2819400"/>
            <a:ext cx="5029200" cy="11445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V="1">
            <a:off x="2209800" y="3963988"/>
            <a:ext cx="5029200" cy="1065212"/>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10" name="ZoneTexte 9"/>
          <p:cNvSpPr txBox="1"/>
          <p:nvPr/>
        </p:nvSpPr>
        <p:spPr>
          <a:xfrm>
            <a:off x="-76934" y="4259759"/>
            <a:ext cx="1066800" cy="584776"/>
          </a:xfrm>
          <a:prstGeom prst="rect">
            <a:avLst/>
          </a:prstGeom>
          <a:noFill/>
        </p:spPr>
        <p:txBody>
          <a:bodyPr wrap="square" rtlCol="0">
            <a:spAutoFit/>
          </a:bodyPr>
          <a:lstStyle/>
          <a:p>
            <a:r>
              <a:rPr lang="fr-FR" sz="3200" dirty="0" smtClean="0"/>
              <a:t>X km</a:t>
            </a:r>
            <a:endParaRPr lang="fr-FR" sz="3200" dirty="0"/>
          </a:p>
        </p:txBody>
      </p:sp>
      <p:sp>
        <p:nvSpPr>
          <p:cNvPr id="12" name="ZoneTexte 11"/>
          <p:cNvSpPr txBox="1"/>
          <p:nvPr/>
        </p:nvSpPr>
        <p:spPr>
          <a:xfrm>
            <a:off x="1524000" y="4259759"/>
            <a:ext cx="4572000" cy="584776"/>
          </a:xfrm>
          <a:prstGeom prst="rect">
            <a:avLst/>
          </a:prstGeom>
          <a:noFill/>
        </p:spPr>
        <p:txBody>
          <a:bodyPr wrap="square" rtlCol="0">
            <a:spAutoFit/>
          </a:bodyPr>
          <a:lstStyle/>
          <a:p>
            <a:r>
              <a:rPr lang="fr-FR" sz="3200" dirty="0" smtClean="0"/>
              <a:t>X km</a:t>
            </a:r>
            <a:endParaRPr lang="fr-FR" sz="3200" dirty="0"/>
          </a:p>
        </p:txBody>
      </p:sp>
      <p:sp>
        <p:nvSpPr>
          <p:cNvPr id="14" name="ZoneTexte 13"/>
          <p:cNvSpPr txBox="1"/>
          <p:nvPr/>
        </p:nvSpPr>
        <p:spPr>
          <a:xfrm>
            <a:off x="6553200" y="2659559"/>
            <a:ext cx="2438401" cy="769441"/>
          </a:xfrm>
          <a:prstGeom prst="rect">
            <a:avLst/>
          </a:prstGeom>
          <a:noFill/>
        </p:spPr>
        <p:txBody>
          <a:bodyPr wrap="square" rtlCol="0">
            <a:spAutoFit/>
          </a:bodyPr>
          <a:lstStyle/>
          <a:p>
            <a:pPr algn="r"/>
            <a:r>
              <a:rPr lang="fr-FR" sz="4400" dirty="0" smtClean="0"/>
              <a:t>« 22/22 »</a:t>
            </a:r>
            <a:endParaRPr lang="fr-FR" sz="4400" dirty="0"/>
          </a:p>
        </p:txBody>
      </p:sp>
      <p:sp>
        <p:nvSpPr>
          <p:cNvPr id="23" name="Titre 1"/>
          <p:cNvSpPr>
            <a:spLocks noGrp="1"/>
          </p:cNvSpPr>
          <p:nvPr>
            <p:ph type="title"/>
          </p:nvPr>
        </p:nvSpPr>
        <p:spPr>
          <a:xfrm>
            <a:off x="457200" y="274638"/>
            <a:ext cx="8229600" cy="1143000"/>
          </a:xfrm>
        </p:spPr>
        <p:txBody>
          <a:bodyPr/>
          <a:lstStyle/>
          <a:p>
            <a:r>
              <a:rPr lang="fr-FR" b="1" dirty="0" smtClean="0">
                <a:solidFill>
                  <a:srgbClr val="008000"/>
                </a:solidFill>
              </a:rPr>
              <a:t>Logique servicielle</a:t>
            </a:r>
            <a:endParaRPr lang="fr-FR" b="1" dirty="0">
              <a:solidFill>
                <a:srgbClr val="008000"/>
              </a:solidFill>
            </a:endParaRPr>
          </a:p>
        </p:txBody>
      </p:sp>
      <p:sp>
        <p:nvSpPr>
          <p:cNvPr id="24" name="Rectangle 23"/>
          <p:cNvSpPr/>
          <p:nvPr/>
        </p:nvSpPr>
        <p:spPr>
          <a:xfrm>
            <a:off x="178492" y="1286470"/>
            <a:ext cx="2183708" cy="923330"/>
          </a:xfrm>
          <a:prstGeom prst="rect">
            <a:avLst/>
          </a:prstGeom>
        </p:spPr>
        <p:txBody>
          <a:bodyPr wrap="square">
            <a:spAutoFit/>
          </a:bodyPr>
          <a:lstStyle/>
          <a:p>
            <a:r>
              <a:rPr lang="fr-FR" dirty="0" smtClean="0"/>
              <a:t>collaborateurs de chez Michelin convaincus par le DD</a:t>
            </a:r>
            <a:endParaRPr lang="fr-FR" dirty="0"/>
          </a:p>
        </p:txBody>
      </p:sp>
      <p:sp>
        <p:nvSpPr>
          <p:cNvPr id="25" name="Rectangle 24"/>
          <p:cNvSpPr/>
          <p:nvPr/>
        </p:nvSpPr>
        <p:spPr>
          <a:xfrm>
            <a:off x="6781799" y="1295400"/>
            <a:ext cx="2133601" cy="1477328"/>
          </a:xfrm>
          <a:prstGeom prst="rect">
            <a:avLst/>
          </a:prstGeom>
        </p:spPr>
        <p:txBody>
          <a:bodyPr wrap="square">
            <a:spAutoFit/>
          </a:bodyPr>
          <a:lstStyle/>
          <a:p>
            <a:r>
              <a:rPr lang="fr-FR" dirty="0" smtClean="0"/>
              <a:t>Partage de la valeur:</a:t>
            </a:r>
          </a:p>
          <a:p>
            <a:r>
              <a:rPr lang="fr-FR" dirty="0" smtClean="0"/>
              <a:t>« 50/50 » afin que les 2 acteurs soient reconnus depuis une « rémunération</a:t>
            </a:r>
            <a:endParaRPr lang="fr-FR" dirty="0"/>
          </a:p>
        </p:txBody>
      </p:sp>
      <p:sp>
        <p:nvSpPr>
          <p:cNvPr id="26" name="Rectangle 25"/>
          <p:cNvSpPr/>
          <p:nvPr/>
        </p:nvSpPr>
        <p:spPr>
          <a:xfrm>
            <a:off x="178492" y="5715000"/>
            <a:ext cx="2183708" cy="923330"/>
          </a:xfrm>
          <a:prstGeom prst="rect">
            <a:avLst/>
          </a:prstGeom>
        </p:spPr>
        <p:txBody>
          <a:bodyPr wrap="square">
            <a:spAutoFit/>
          </a:bodyPr>
          <a:lstStyle/>
          <a:p>
            <a:r>
              <a:rPr lang="fr-FR" dirty="0" smtClean="0"/>
              <a:t>Le « service » rendu reste au moins le même en km</a:t>
            </a:r>
            <a:endParaRPr lang="fr-FR"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solidFill>
                  <a:srgbClr val="008000"/>
                </a:solidFill>
              </a:rPr>
              <a:t>Logique servicielle</a:t>
            </a:r>
            <a:endParaRPr lang="fr-FR" b="1" dirty="0">
              <a:solidFill>
                <a:srgbClr val="008000"/>
              </a:solidFill>
            </a:endParaRPr>
          </a:p>
        </p:txBody>
      </p:sp>
      <p:pic>
        <p:nvPicPr>
          <p:cNvPr id="4" name="Image 13"/>
          <p:cNvPicPr>
            <a:picLocks noChangeAspect="1"/>
          </p:cNvPicPr>
          <p:nvPr/>
        </p:nvPicPr>
        <p:blipFill>
          <a:blip r:embed="rId2"/>
          <a:srcRect r="67017"/>
          <a:stretch>
            <a:fillRect/>
          </a:stretch>
        </p:blipFill>
        <p:spPr bwMode="auto">
          <a:xfrm>
            <a:off x="7470775" y="3429000"/>
            <a:ext cx="1139825" cy="1082675"/>
          </a:xfrm>
          <a:prstGeom prst="rect">
            <a:avLst/>
          </a:prstGeom>
          <a:noFill/>
          <a:ln w="9525">
            <a:noFill/>
            <a:miter lim="800000"/>
            <a:headEnd/>
            <a:tailEnd/>
          </a:ln>
        </p:spPr>
      </p:pic>
      <p:pic>
        <p:nvPicPr>
          <p:cNvPr id="11" name="Image 10"/>
          <p:cNvPicPr>
            <a:picLocks noChangeAspect="1"/>
          </p:cNvPicPr>
          <p:nvPr/>
        </p:nvPicPr>
        <p:blipFill>
          <a:blip r:embed="rId2"/>
          <a:srcRect r="67017"/>
          <a:stretch>
            <a:fillRect/>
          </a:stretch>
        </p:blipFill>
        <p:spPr>
          <a:xfrm>
            <a:off x="0" y="2547647"/>
            <a:ext cx="606724" cy="576553"/>
          </a:xfrm>
          <a:prstGeom prst="rect">
            <a:avLst/>
          </a:prstGeom>
        </p:spPr>
      </p:pic>
      <p:pic>
        <p:nvPicPr>
          <p:cNvPr id="13" name="Image 12"/>
          <p:cNvPicPr>
            <a:picLocks noChangeAspect="1"/>
          </p:cNvPicPr>
          <p:nvPr/>
        </p:nvPicPr>
        <p:blipFill>
          <a:blip r:embed="rId2"/>
          <a:srcRect r="67017"/>
          <a:stretch>
            <a:fillRect/>
          </a:stretch>
        </p:blipFill>
        <p:spPr>
          <a:xfrm>
            <a:off x="0" y="4757447"/>
            <a:ext cx="606724" cy="576553"/>
          </a:xfrm>
          <a:prstGeom prst="rect">
            <a:avLst/>
          </a:prstGeom>
        </p:spPr>
      </p:pic>
      <p:cxnSp>
        <p:nvCxnSpPr>
          <p:cNvPr id="16" name="Connecteur droit avec flèche 15"/>
          <p:cNvCxnSpPr/>
          <p:nvPr/>
        </p:nvCxnSpPr>
        <p:spPr>
          <a:xfrm>
            <a:off x="2209800" y="2819400"/>
            <a:ext cx="5029200" cy="11445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V="1">
            <a:off x="2209800" y="3963988"/>
            <a:ext cx="5029200" cy="1065212"/>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3657600" y="5135940"/>
            <a:ext cx="5334000" cy="1569660"/>
          </a:xfrm>
          <a:prstGeom prst="rect">
            <a:avLst/>
          </a:prstGeom>
        </p:spPr>
        <p:txBody>
          <a:bodyPr wrap="square">
            <a:spAutoFit/>
          </a:bodyPr>
          <a:lstStyle/>
          <a:p>
            <a:r>
              <a:rPr lang="fr-FR" sz="2400" dirty="0" smtClean="0"/>
              <a:t>Externalités positives: Les salariés Michelin trouvent du sens, la santé s’améliore. Moins de CO2 et de pollutions, meilleure qualité de l’air, etc..  </a:t>
            </a:r>
            <a:endParaRPr lang="fr-FR" sz="2400" dirty="0"/>
          </a:p>
        </p:txBody>
      </p:sp>
      <p:sp>
        <p:nvSpPr>
          <p:cNvPr id="24" name="ZoneTexte 23"/>
          <p:cNvSpPr txBox="1"/>
          <p:nvPr/>
        </p:nvSpPr>
        <p:spPr>
          <a:xfrm>
            <a:off x="1066066" y="3023919"/>
            <a:ext cx="1066800" cy="1323439"/>
          </a:xfrm>
          <a:prstGeom prst="rect">
            <a:avLst/>
          </a:prstGeom>
          <a:noFill/>
        </p:spPr>
        <p:txBody>
          <a:bodyPr wrap="square" rtlCol="0">
            <a:spAutoFit/>
          </a:bodyPr>
          <a:lstStyle/>
          <a:p>
            <a:r>
              <a:rPr lang="fr-FR" sz="8000" dirty="0" smtClean="0"/>
              <a:t>+</a:t>
            </a:r>
            <a:endParaRPr lang="fr-FR" sz="8000" dirty="0"/>
          </a:p>
        </p:txBody>
      </p:sp>
      <p:sp>
        <p:nvSpPr>
          <p:cNvPr id="25" name="ZoneTexte 24"/>
          <p:cNvSpPr txBox="1"/>
          <p:nvPr/>
        </p:nvSpPr>
        <p:spPr>
          <a:xfrm>
            <a:off x="6403975" y="1495961"/>
            <a:ext cx="1066800" cy="1323439"/>
          </a:xfrm>
          <a:prstGeom prst="rect">
            <a:avLst/>
          </a:prstGeom>
          <a:noFill/>
        </p:spPr>
        <p:txBody>
          <a:bodyPr wrap="square" rtlCol="0">
            <a:spAutoFit/>
          </a:bodyPr>
          <a:lstStyle/>
          <a:p>
            <a:r>
              <a:rPr lang="fr-FR" sz="8000" dirty="0" smtClean="0"/>
              <a:t>+</a:t>
            </a:r>
            <a:endParaRPr lang="fr-FR" sz="8000" dirty="0"/>
          </a:p>
        </p:txBody>
      </p:sp>
      <p:sp>
        <p:nvSpPr>
          <p:cNvPr id="26" name="ZoneTexte 25"/>
          <p:cNvSpPr txBox="1"/>
          <p:nvPr/>
        </p:nvSpPr>
        <p:spPr>
          <a:xfrm>
            <a:off x="3886200" y="3023919"/>
            <a:ext cx="1066800" cy="1323439"/>
          </a:xfrm>
          <a:prstGeom prst="rect">
            <a:avLst/>
          </a:prstGeom>
          <a:noFill/>
        </p:spPr>
        <p:txBody>
          <a:bodyPr wrap="square" rtlCol="0">
            <a:spAutoFit/>
          </a:bodyPr>
          <a:lstStyle/>
          <a:p>
            <a:r>
              <a:rPr lang="fr-FR" sz="8000" dirty="0" smtClean="0"/>
              <a:t>+</a:t>
            </a:r>
            <a:endParaRPr lang="fr-FR" sz="8000" dirty="0"/>
          </a:p>
        </p:txBody>
      </p:sp>
      <p:sp>
        <p:nvSpPr>
          <p:cNvPr id="27" name="ZoneTexte 26"/>
          <p:cNvSpPr txBox="1"/>
          <p:nvPr/>
        </p:nvSpPr>
        <p:spPr>
          <a:xfrm>
            <a:off x="3124200" y="1700480"/>
            <a:ext cx="1066800" cy="1323439"/>
          </a:xfrm>
          <a:prstGeom prst="rect">
            <a:avLst/>
          </a:prstGeom>
          <a:noFill/>
        </p:spPr>
        <p:txBody>
          <a:bodyPr wrap="square" rtlCol="0">
            <a:spAutoFit/>
          </a:bodyPr>
          <a:lstStyle/>
          <a:p>
            <a:r>
              <a:rPr lang="fr-FR" sz="8000" dirty="0" smtClean="0"/>
              <a:t>+</a:t>
            </a:r>
            <a:endParaRPr lang="fr-FR" sz="8000" dirty="0"/>
          </a:p>
        </p:txBody>
      </p:sp>
      <p:sp>
        <p:nvSpPr>
          <p:cNvPr id="17" name="Rectangle 16"/>
          <p:cNvSpPr/>
          <p:nvPr/>
        </p:nvSpPr>
        <p:spPr>
          <a:xfrm>
            <a:off x="456466" y="23622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smtClean="0"/>
              <a:t>Michelin</a:t>
            </a:r>
            <a:endParaRPr lang="fr-FR" dirty="0"/>
          </a:p>
        </p:txBody>
      </p:sp>
      <p:sp>
        <p:nvSpPr>
          <p:cNvPr id="19" name="Rectangle 18"/>
          <p:cNvSpPr/>
          <p:nvPr/>
        </p:nvSpPr>
        <p:spPr>
          <a:xfrm>
            <a:off x="456466" y="45720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sz="1600" dirty="0" smtClean="0"/>
              <a:t>Transporteurs (bénéficiaires)</a:t>
            </a:r>
            <a:endParaRPr lang="fr-FR" sz="16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Image 13"/>
          <p:cNvPicPr>
            <a:picLocks noChangeAspect="1"/>
          </p:cNvPicPr>
          <p:nvPr/>
        </p:nvPicPr>
        <p:blipFill>
          <a:blip r:embed="rId2"/>
          <a:srcRect r="67017"/>
          <a:stretch>
            <a:fillRect/>
          </a:stretch>
        </p:blipFill>
        <p:spPr bwMode="auto">
          <a:xfrm>
            <a:off x="7470775" y="3429000"/>
            <a:ext cx="1139825" cy="1082675"/>
          </a:xfrm>
          <a:prstGeom prst="rect">
            <a:avLst/>
          </a:prstGeom>
          <a:noFill/>
          <a:ln w="9525">
            <a:noFill/>
            <a:miter lim="800000"/>
            <a:headEnd/>
            <a:tailEnd/>
          </a:ln>
        </p:spPr>
      </p:pic>
      <p:sp>
        <p:nvSpPr>
          <p:cNvPr id="5" name="Rectangle 4"/>
          <p:cNvSpPr/>
          <p:nvPr/>
        </p:nvSpPr>
        <p:spPr>
          <a:xfrm>
            <a:off x="456466" y="23622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smtClean="0"/>
              <a:t>Michelin</a:t>
            </a:r>
            <a:endParaRPr lang="fr-FR" dirty="0"/>
          </a:p>
        </p:txBody>
      </p:sp>
      <p:sp>
        <p:nvSpPr>
          <p:cNvPr id="9" name="Rectangle 8"/>
          <p:cNvSpPr/>
          <p:nvPr/>
        </p:nvSpPr>
        <p:spPr>
          <a:xfrm>
            <a:off x="456466" y="45720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sz="1600" dirty="0" smtClean="0"/>
              <a:t>Transporteurs (bénéficiaires)</a:t>
            </a:r>
            <a:endParaRPr lang="fr-FR" sz="1600" dirty="0"/>
          </a:p>
        </p:txBody>
      </p:sp>
      <p:cxnSp>
        <p:nvCxnSpPr>
          <p:cNvPr id="16" name="Connecteur droit avec flèche 15"/>
          <p:cNvCxnSpPr/>
          <p:nvPr/>
        </p:nvCxnSpPr>
        <p:spPr>
          <a:xfrm>
            <a:off x="2209800" y="2819400"/>
            <a:ext cx="5029200" cy="11445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V="1">
            <a:off x="2209800" y="3963988"/>
            <a:ext cx="5029200" cy="1065212"/>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10" name="ZoneTexte 9"/>
          <p:cNvSpPr txBox="1"/>
          <p:nvPr/>
        </p:nvSpPr>
        <p:spPr>
          <a:xfrm>
            <a:off x="-76934" y="4259759"/>
            <a:ext cx="1066800" cy="584776"/>
          </a:xfrm>
          <a:prstGeom prst="rect">
            <a:avLst/>
          </a:prstGeom>
          <a:noFill/>
        </p:spPr>
        <p:txBody>
          <a:bodyPr wrap="square" rtlCol="0">
            <a:spAutoFit/>
          </a:bodyPr>
          <a:lstStyle/>
          <a:p>
            <a:r>
              <a:rPr lang="fr-FR" sz="3200" dirty="0" smtClean="0"/>
              <a:t>X km</a:t>
            </a:r>
            <a:endParaRPr lang="fr-FR" sz="3200" dirty="0"/>
          </a:p>
        </p:txBody>
      </p:sp>
      <p:sp>
        <p:nvSpPr>
          <p:cNvPr id="12" name="ZoneTexte 11"/>
          <p:cNvSpPr txBox="1"/>
          <p:nvPr/>
        </p:nvSpPr>
        <p:spPr>
          <a:xfrm>
            <a:off x="1524000" y="4259759"/>
            <a:ext cx="4572000" cy="584776"/>
          </a:xfrm>
          <a:prstGeom prst="rect">
            <a:avLst/>
          </a:prstGeom>
          <a:noFill/>
        </p:spPr>
        <p:txBody>
          <a:bodyPr wrap="square" rtlCol="0">
            <a:spAutoFit/>
          </a:bodyPr>
          <a:lstStyle/>
          <a:p>
            <a:r>
              <a:rPr lang="fr-FR" sz="3200" dirty="0" smtClean="0"/>
              <a:t>X km</a:t>
            </a:r>
            <a:endParaRPr lang="fr-FR" sz="3200" dirty="0"/>
          </a:p>
        </p:txBody>
      </p:sp>
      <p:sp>
        <p:nvSpPr>
          <p:cNvPr id="14" name="ZoneTexte 13"/>
          <p:cNvSpPr txBox="1"/>
          <p:nvPr/>
        </p:nvSpPr>
        <p:spPr>
          <a:xfrm>
            <a:off x="6553200" y="2659559"/>
            <a:ext cx="2438401" cy="769441"/>
          </a:xfrm>
          <a:prstGeom prst="rect">
            <a:avLst/>
          </a:prstGeom>
          <a:noFill/>
        </p:spPr>
        <p:txBody>
          <a:bodyPr wrap="square" rtlCol="0">
            <a:spAutoFit/>
          </a:bodyPr>
          <a:lstStyle/>
          <a:p>
            <a:pPr algn="r"/>
            <a:r>
              <a:rPr lang="fr-FR" sz="4400" dirty="0" smtClean="0"/>
              <a:t>« 22/22 »</a:t>
            </a:r>
            <a:endParaRPr lang="fr-FR" sz="4400" dirty="0"/>
          </a:p>
        </p:txBody>
      </p:sp>
      <p:sp>
        <p:nvSpPr>
          <p:cNvPr id="11" name="Rectangle 10"/>
          <p:cNvSpPr/>
          <p:nvPr/>
        </p:nvSpPr>
        <p:spPr>
          <a:xfrm>
            <a:off x="0" y="6096000"/>
            <a:ext cx="9144000" cy="762000"/>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fr-FR" sz="3200" dirty="0" smtClean="0"/>
              <a:t>Territoire et ses </a:t>
            </a:r>
            <a:r>
              <a:rPr lang="fr-FR" sz="4800" dirty="0" smtClean="0">
                <a:solidFill>
                  <a:srgbClr val="FF0000"/>
                </a:solidFill>
              </a:rPr>
              <a:t>a</a:t>
            </a:r>
            <a:r>
              <a:rPr lang="fr-FR" sz="4800" dirty="0" smtClean="0">
                <a:solidFill>
                  <a:srgbClr val="3366FF"/>
                </a:solidFill>
              </a:rPr>
              <a:t>c</a:t>
            </a:r>
            <a:r>
              <a:rPr lang="fr-FR" sz="4800" dirty="0" smtClean="0">
                <a:solidFill>
                  <a:srgbClr val="FFFF00"/>
                </a:solidFill>
              </a:rPr>
              <a:t>t</a:t>
            </a:r>
            <a:r>
              <a:rPr lang="fr-FR" sz="4800" dirty="0" smtClean="0">
                <a:solidFill>
                  <a:schemeClr val="accent6">
                    <a:lumMod val="75000"/>
                  </a:schemeClr>
                </a:solidFill>
              </a:rPr>
              <a:t>e</a:t>
            </a:r>
            <a:r>
              <a:rPr lang="fr-FR" sz="4800" dirty="0" smtClean="0">
                <a:solidFill>
                  <a:srgbClr val="6EB539"/>
                </a:solidFill>
              </a:rPr>
              <a:t>u</a:t>
            </a:r>
            <a:r>
              <a:rPr lang="fr-FR" sz="4800" dirty="0" smtClean="0"/>
              <a:t>r</a:t>
            </a:r>
            <a:r>
              <a:rPr lang="fr-FR" sz="4800" dirty="0" smtClean="0">
                <a:solidFill>
                  <a:schemeClr val="accent5">
                    <a:lumMod val="75000"/>
                  </a:schemeClr>
                </a:solidFill>
              </a:rPr>
              <a:t>s</a:t>
            </a:r>
            <a:r>
              <a:rPr lang="fr-FR" sz="3200" dirty="0" smtClean="0"/>
              <a:t> </a:t>
            </a:r>
            <a:r>
              <a:rPr lang="fr-FR" sz="2400" dirty="0" smtClean="0"/>
              <a:t>(bénéficiaires)</a:t>
            </a:r>
            <a:endParaRPr lang="fr-FR" sz="2400" dirty="0"/>
          </a:p>
        </p:txBody>
      </p:sp>
      <p:sp>
        <p:nvSpPr>
          <p:cNvPr id="13" name="ZoneTexte 12"/>
          <p:cNvSpPr txBox="1"/>
          <p:nvPr/>
        </p:nvSpPr>
        <p:spPr>
          <a:xfrm>
            <a:off x="6629400" y="5410200"/>
            <a:ext cx="1066800" cy="1323439"/>
          </a:xfrm>
          <a:prstGeom prst="rect">
            <a:avLst/>
          </a:prstGeom>
          <a:noFill/>
        </p:spPr>
        <p:txBody>
          <a:bodyPr wrap="square" rtlCol="0">
            <a:spAutoFit/>
          </a:bodyPr>
          <a:lstStyle/>
          <a:p>
            <a:r>
              <a:rPr lang="fr-FR" sz="8000" dirty="0" smtClean="0"/>
              <a:t>+</a:t>
            </a:r>
            <a:endParaRPr lang="fr-FR" sz="8000" dirty="0"/>
          </a:p>
        </p:txBody>
      </p:sp>
      <p:sp>
        <p:nvSpPr>
          <p:cNvPr id="15" name="ZoneTexte 14"/>
          <p:cNvSpPr txBox="1"/>
          <p:nvPr/>
        </p:nvSpPr>
        <p:spPr>
          <a:xfrm>
            <a:off x="8153400" y="5610761"/>
            <a:ext cx="1066800" cy="1323439"/>
          </a:xfrm>
          <a:prstGeom prst="rect">
            <a:avLst/>
          </a:prstGeom>
          <a:noFill/>
        </p:spPr>
        <p:txBody>
          <a:bodyPr wrap="square" rtlCol="0">
            <a:spAutoFit/>
          </a:bodyPr>
          <a:lstStyle/>
          <a:p>
            <a:r>
              <a:rPr lang="fr-FR" sz="8000" dirty="0" smtClean="0"/>
              <a:t>+</a:t>
            </a:r>
            <a:endParaRPr lang="fr-FR" sz="8000" dirty="0"/>
          </a:p>
        </p:txBody>
      </p:sp>
      <p:sp>
        <p:nvSpPr>
          <p:cNvPr id="17" name="ZoneTexte 16"/>
          <p:cNvSpPr txBox="1"/>
          <p:nvPr/>
        </p:nvSpPr>
        <p:spPr>
          <a:xfrm>
            <a:off x="7543800" y="4672280"/>
            <a:ext cx="1066800" cy="1323439"/>
          </a:xfrm>
          <a:prstGeom prst="rect">
            <a:avLst/>
          </a:prstGeom>
          <a:noFill/>
        </p:spPr>
        <p:txBody>
          <a:bodyPr wrap="square" rtlCol="0">
            <a:spAutoFit/>
          </a:bodyPr>
          <a:lstStyle/>
          <a:p>
            <a:r>
              <a:rPr lang="fr-FR" sz="8000" dirty="0" smtClean="0"/>
              <a:t>+</a:t>
            </a:r>
            <a:endParaRPr lang="fr-FR" sz="8000" dirty="0"/>
          </a:p>
        </p:txBody>
      </p:sp>
      <p:sp>
        <p:nvSpPr>
          <p:cNvPr id="19" name="ZoneTexte 18"/>
          <p:cNvSpPr txBox="1"/>
          <p:nvPr/>
        </p:nvSpPr>
        <p:spPr>
          <a:xfrm>
            <a:off x="3581400" y="3276600"/>
            <a:ext cx="1066800" cy="1323439"/>
          </a:xfrm>
          <a:prstGeom prst="rect">
            <a:avLst/>
          </a:prstGeom>
          <a:noFill/>
        </p:spPr>
        <p:txBody>
          <a:bodyPr wrap="square" rtlCol="0">
            <a:spAutoFit/>
          </a:bodyPr>
          <a:lstStyle/>
          <a:p>
            <a:r>
              <a:rPr lang="fr-FR" sz="8000" dirty="0" smtClean="0"/>
              <a:t>+</a:t>
            </a:r>
            <a:endParaRPr lang="fr-FR" sz="8000" dirty="0"/>
          </a:p>
        </p:txBody>
      </p:sp>
      <p:sp>
        <p:nvSpPr>
          <p:cNvPr id="20" name="ZoneTexte 19"/>
          <p:cNvSpPr txBox="1"/>
          <p:nvPr/>
        </p:nvSpPr>
        <p:spPr>
          <a:xfrm>
            <a:off x="2057400" y="5333999"/>
            <a:ext cx="1066800" cy="1323439"/>
          </a:xfrm>
          <a:prstGeom prst="rect">
            <a:avLst/>
          </a:prstGeom>
          <a:noFill/>
        </p:spPr>
        <p:txBody>
          <a:bodyPr wrap="square" rtlCol="0">
            <a:spAutoFit/>
          </a:bodyPr>
          <a:lstStyle/>
          <a:p>
            <a:r>
              <a:rPr lang="fr-FR" sz="8000" dirty="0" smtClean="0"/>
              <a:t>+</a:t>
            </a:r>
            <a:endParaRPr lang="fr-FR" sz="8000" dirty="0"/>
          </a:p>
        </p:txBody>
      </p:sp>
      <p:sp>
        <p:nvSpPr>
          <p:cNvPr id="21" name="ZoneTexte 20"/>
          <p:cNvSpPr txBox="1"/>
          <p:nvPr/>
        </p:nvSpPr>
        <p:spPr>
          <a:xfrm>
            <a:off x="456466" y="5534561"/>
            <a:ext cx="1066800" cy="1323439"/>
          </a:xfrm>
          <a:prstGeom prst="rect">
            <a:avLst/>
          </a:prstGeom>
          <a:noFill/>
        </p:spPr>
        <p:txBody>
          <a:bodyPr wrap="square" rtlCol="0">
            <a:spAutoFit/>
          </a:bodyPr>
          <a:lstStyle/>
          <a:p>
            <a:r>
              <a:rPr lang="fr-FR" sz="8000" dirty="0" smtClean="0"/>
              <a:t>+</a:t>
            </a:r>
            <a:endParaRPr lang="fr-FR" sz="8000" dirty="0"/>
          </a:p>
        </p:txBody>
      </p:sp>
      <p:sp>
        <p:nvSpPr>
          <p:cNvPr id="23" name="Titre 1"/>
          <p:cNvSpPr>
            <a:spLocks noGrp="1"/>
          </p:cNvSpPr>
          <p:nvPr>
            <p:ph type="title"/>
          </p:nvPr>
        </p:nvSpPr>
        <p:spPr>
          <a:xfrm>
            <a:off x="457200" y="274638"/>
            <a:ext cx="8229600" cy="1143000"/>
          </a:xfrm>
        </p:spPr>
        <p:txBody>
          <a:bodyPr/>
          <a:lstStyle/>
          <a:p>
            <a:r>
              <a:rPr lang="fr-FR" b="1" dirty="0" smtClean="0">
                <a:solidFill>
                  <a:srgbClr val="008000"/>
                </a:solidFill>
              </a:rPr>
              <a:t>Logique servicielle</a:t>
            </a:r>
            <a:endParaRPr lang="fr-FR" b="1" dirty="0">
              <a:solidFill>
                <a:srgbClr val="00800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ZoneTexte 4"/>
          <p:cNvSpPr txBox="1"/>
          <p:nvPr/>
        </p:nvSpPr>
        <p:spPr>
          <a:xfrm>
            <a:off x="1371600" y="2152471"/>
            <a:ext cx="6400799" cy="1200329"/>
          </a:xfrm>
          <a:prstGeom prst="rect">
            <a:avLst/>
          </a:prstGeom>
          <a:solidFill>
            <a:schemeClr val="bg1">
              <a:lumMod val="65000"/>
            </a:schemeClr>
          </a:solidFill>
          <a:ln>
            <a:solidFill>
              <a:srgbClr val="008000"/>
            </a:solidFill>
          </a:ln>
        </p:spPr>
        <p:style>
          <a:lnRef idx="1">
            <a:schemeClr val="accent3"/>
          </a:lnRef>
          <a:fillRef idx="2">
            <a:schemeClr val="accent3"/>
          </a:fillRef>
          <a:effectRef idx="1">
            <a:schemeClr val="accent3"/>
          </a:effectRef>
          <a:fontRef idx="minor">
            <a:schemeClr val="dk1"/>
          </a:fontRef>
        </p:style>
        <p:txBody>
          <a:bodyPr wrap="square">
            <a:prstTxWarp prst="textNoShape">
              <a:avLst/>
            </a:prstTxWarp>
            <a:spAutoFit/>
          </a:bodyPr>
          <a:lstStyle/>
          <a:p>
            <a:pPr algn="ctr">
              <a:defRPr/>
            </a:pPr>
            <a:r>
              <a:rPr lang="fr-FR" sz="3600" dirty="0" smtClean="0">
                <a:solidFill>
                  <a:srgbClr val="000000"/>
                </a:solidFill>
                <a:ea typeface="ＭＳ Ｐゴシック" charset="-128"/>
                <a:cs typeface="ＭＳ Ｐゴシック" charset="-128"/>
              </a:rPr>
              <a:t>Emplois rendus visibles, localisés </a:t>
            </a:r>
            <a:r>
              <a:rPr lang="fr-FR" sz="3600" dirty="0">
                <a:solidFill>
                  <a:srgbClr val="000000"/>
                </a:solidFill>
                <a:ea typeface="ＭＳ Ｐゴシック" charset="-128"/>
                <a:cs typeface="ＭＳ Ｐゴシック" charset="-128"/>
              </a:rPr>
              <a:t>sur le </a:t>
            </a:r>
            <a:r>
              <a:rPr lang="fr-FR" sz="3600" dirty="0" smtClean="0">
                <a:solidFill>
                  <a:srgbClr val="000000"/>
                </a:solidFill>
                <a:ea typeface="ＭＳ Ｐゴシック" charset="-128"/>
                <a:cs typeface="ＭＳ Ｐゴシック" charset="-128"/>
              </a:rPr>
              <a:t>territoire, résilients</a:t>
            </a:r>
            <a:endParaRPr lang="fr-FR" sz="3600" dirty="0">
              <a:solidFill>
                <a:srgbClr val="000000"/>
              </a:solidFill>
              <a:ea typeface="ＭＳ Ｐゴシック" charset="-128"/>
              <a:cs typeface="ＭＳ Ｐゴシック" charset="-128"/>
            </a:endParaRPr>
          </a:p>
        </p:txBody>
      </p:sp>
      <p:sp>
        <p:nvSpPr>
          <p:cNvPr id="6" name="ZoneTexte 5"/>
          <p:cNvSpPr txBox="1"/>
          <p:nvPr/>
        </p:nvSpPr>
        <p:spPr>
          <a:xfrm>
            <a:off x="1371599" y="3505200"/>
            <a:ext cx="6400801" cy="1200329"/>
          </a:xfrm>
          <a:prstGeom prst="rect">
            <a:avLst/>
          </a:prstGeom>
          <a:solidFill>
            <a:srgbClr val="008000"/>
          </a:solidFill>
          <a:ln>
            <a:solidFill>
              <a:schemeClr val="bg1">
                <a:lumMod val="65000"/>
              </a:schemeClr>
            </a:solidFill>
          </a:ln>
        </p:spPr>
        <p:style>
          <a:lnRef idx="1">
            <a:schemeClr val="accent4"/>
          </a:lnRef>
          <a:fillRef idx="2">
            <a:schemeClr val="accent4"/>
          </a:fillRef>
          <a:effectRef idx="1">
            <a:schemeClr val="accent4"/>
          </a:effectRef>
          <a:fontRef idx="minor">
            <a:schemeClr val="dk1"/>
          </a:fontRef>
        </p:style>
        <p:txBody>
          <a:bodyPr wrap="square">
            <a:prstTxWarp prst="textNoShape">
              <a:avLst/>
            </a:prstTxWarp>
            <a:spAutoFit/>
          </a:bodyPr>
          <a:lstStyle/>
          <a:p>
            <a:pPr algn="ctr">
              <a:defRPr/>
            </a:pPr>
            <a:r>
              <a:rPr lang="fr-FR" sz="3600" b="1" dirty="0">
                <a:solidFill>
                  <a:schemeClr val="bg1">
                    <a:lumMod val="65000"/>
                  </a:schemeClr>
                </a:solidFill>
                <a:ea typeface="ＭＳ Ｐゴシック" charset="-128"/>
                <a:cs typeface="ＭＳ Ｐゴシック" charset="-128"/>
              </a:rPr>
              <a:t>Décroissance matérielle</a:t>
            </a:r>
          </a:p>
          <a:p>
            <a:pPr algn="ctr">
              <a:defRPr/>
            </a:pPr>
            <a:r>
              <a:rPr lang="fr-FR" sz="3600" b="1" dirty="0">
                <a:solidFill>
                  <a:schemeClr val="bg1">
                    <a:lumMod val="65000"/>
                  </a:schemeClr>
                </a:solidFill>
                <a:ea typeface="ＭＳ Ｐゴシック" charset="-128"/>
                <a:cs typeface="ＭＳ Ｐゴシック" charset="-128"/>
              </a:rPr>
              <a:t>Croissance </a:t>
            </a:r>
            <a:r>
              <a:rPr lang="fr-FR" sz="3600" b="1" dirty="0" smtClean="0">
                <a:solidFill>
                  <a:schemeClr val="bg1">
                    <a:lumMod val="65000"/>
                  </a:schemeClr>
                </a:solidFill>
                <a:ea typeface="ＭＳ Ｐゴシック" charset="-128"/>
                <a:cs typeface="ＭＳ Ｐゴシック" charset="-128"/>
              </a:rPr>
              <a:t>immatérielle </a:t>
            </a:r>
            <a:r>
              <a:rPr lang="fr-FR" sz="2000" b="1" dirty="0" smtClean="0">
                <a:solidFill>
                  <a:schemeClr val="bg1">
                    <a:lumMod val="65000"/>
                  </a:schemeClr>
                </a:solidFill>
                <a:ea typeface="ＭＳ Ｐゴシック" charset="-128"/>
                <a:cs typeface="ＭＳ Ｐゴシック" charset="-128"/>
              </a:rPr>
              <a:t>(santé, etc.)</a:t>
            </a:r>
            <a:endParaRPr lang="fr-FR" sz="2000" b="1" dirty="0">
              <a:solidFill>
                <a:schemeClr val="bg1">
                  <a:lumMod val="65000"/>
                </a:schemeClr>
              </a:solidFill>
              <a:ea typeface="ＭＳ Ｐゴシック" charset="-128"/>
              <a:cs typeface="ＭＳ Ｐゴシック" charset="-128"/>
            </a:endParaRPr>
          </a:p>
        </p:txBody>
      </p:sp>
      <p:sp>
        <p:nvSpPr>
          <p:cNvPr id="8" name="ZoneTexte 7"/>
          <p:cNvSpPr txBox="1"/>
          <p:nvPr/>
        </p:nvSpPr>
        <p:spPr>
          <a:xfrm>
            <a:off x="1371600" y="148679"/>
            <a:ext cx="6400800" cy="1077218"/>
          </a:xfrm>
          <a:prstGeom prst="rect">
            <a:avLst/>
          </a:prstGeom>
          <a:solidFill>
            <a:schemeClr val="bg1">
              <a:lumMod val="65000"/>
            </a:schemeClr>
          </a:solidFill>
          <a:ln>
            <a:solidFill>
              <a:srgbClr val="008000"/>
            </a:solidFill>
          </a:ln>
        </p:spPr>
        <p:style>
          <a:lnRef idx="1">
            <a:schemeClr val="accent3"/>
          </a:lnRef>
          <a:fillRef idx="2">
            <a:schemeClr val="accent3"/>
          </a:fillRef>
          <a:effectRef idx="1">
            <a:schemeClr val="accent3"/>
          </a:effectRef>
          <a:fontRef idx="minor">
            <a:schemeClr val="dk1"/>
          </a:fontRef>
        </p:style>
        <p:txBody>
          <a:bodyPr wrap="square">
            <a:prstTxWarp prst="textNoShape">
              <a:avLst/>
            </a:prstTxWarp>
            <a:spAutoFit/>
          </a:bodyPr>
          <a:lstStyle/>
          <a:p>
            <a:pPr algn="ctr">
              <a:defRPr/>
            </a:pPr>
            <a:r>
              <a:rPr lang="fr-FR" sz="3200" dirty="0" smtClean="0">
                <a:solidFill>
                  <a:srgbClr val="000000"/>
                </a:solidFill>
                <a:ea typeface="ＭＳ Ｐゴシック" charset="-128"/>
                <a:cs typeface="ＭＳ Ｐゴシック" charset="-128"/>
              </a:rPr>
              <a:t>Pas d’obsolescence, le bien reste propriété de l’entreprise</a:t>
            </a:r>
            <a:endParaRPr lang="fr-FR" sz="3200" dirty="0">
              <a:solidFill>
                <a:srgbClr val="000000"/>
              </a:solidFill>
              <a:ea typeface="ＭＳ Ｐゴシック" charset="-128"/>
              <a:cs typeface="ＭＳ Ｐゴシック" charset="-128"/>
            </a:endParaRPr>
          </a:p>
        </p:txBody>
      </p:sp>
      <p:sp>
        <p:nvSpPr>
          <p:cNvPr id="9" name="ZoneTexte 8"/>
          <p:cNvSpPr txBox="1"/>
          <p:nvPr/>
        </p:nvSpPr>
        <p:spPr>
          <a:xfrm>
            <a:off x="1371599" y="1371600"/>
            <a:ext cx="6400800" cy="646331"/>
          </a:xfrm>
          <a:prstGeom prst="rect">
            <a:avLst/>
          </a:prstGeom>
          <a:solidFill>
            <a:schemeClr val="bg1">
              <a:lumMod val="65000"/>
            </a:schemeClr>
          </a:solidFill>
          <a:ln>
            <a:solidFill>
              <a:srgbClr val="008000"/>
            </a:solidFill>
          </a:ln>
        </p:spPr>
        <p:style>
          <a:lnRef idx="1">
            <a:schemeClr val="accent3"/>
          </a:lnRef>
          <a:fillRef idx="2">
            <a:schemeClr val="accent3"/>
          </a:fillRef>
          <a:effectRef idx="1">
            <a:schemeClr val="accent3"/>
          </a:effectRef>
          <a:fontRef idx="minor">
            <a:schemeClr val="dk1"/>
          </a:fontRef>
        </p:style>
        <p:txBody>
          <a:bodyPr wrap="square">
            <a:prstTxWarp prst="textNoShape">
              <a:avLst/>
            </a:prstTxWarp>
            <a:spAutoFit/>
          </a:bodyPr>
          <a:lstStyle/>
          <a:p>
            <a:pPr algn="ctr">
              <a:defRPr/>
            </a:pPr>
            <a:r>
              <a:rPr lang="fr-FR" sz="3600" dirty="0" smtClean="0">
                <a:solidFill>
                  <a:srgbClr val="000000"/>
                </a:solidFill>
                <a:ea typeface="ＭＳ Ｐゴシック" charset="-128"/>
                <a:cs typeface="ＭＳ Ｐゴシック" charset="-128"/>
              </a:rPr>
              <a:t>Gouvernance partagée</a:t>
            </a:r>
            <a:endParaRPr lang="fr-FR" sz="3600" dirty="0">
              <a:solidFill>
                <a:srgbClr val="000000"/>
              </a:solidFill>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Image 4"/>
          <p:cNvPicPr>
            <a:picLocks noChangeAspect="1"/>
          </p:cNvPicPr>
          <p:nvPr/>
        </p:nvPicPr>
        <p:blipFill>
          <a:blip r:embed="rId3">
            <a:duotone>
              <a:schemeClr val="accent6">
                <a:shade val="45000"/>
                <a:satMod val="135000"/>
              </a:schemeClr>
              <a:prstClr val="white"/>
            </a:duotone>
          </a:blip>
          <a:srcRect l="12903" r="18475" b="20110"/>
          <a:stretch>
            <a:fillRect/>
          </a:stretch>
        </p:blipFill>
        <p:spPr bwMode="auto">
          <a:xfrm>
            <a:off x="7467600" y="3962400"/>
            <a:ext cx="4325468" cy="3505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ZoneTexte 6"/>
          <p:cNvSpPr txBox="1"/>
          <p:nvPr/>
        </p:nvSpPr>
        <p:spPr>
          <a:xfrm>
            <a:off x="1371600" y="4876800"/>
            <a:ext cx="6400800" cy="1755775"/>
          </a:xfrm>
          <a:prstGeom prst="rect">
            <a:avLst/>
          </a:prstGeom>
          <a:solidFill>
            <a:schemeClr val="bg1">
              <a:lumMod val="65000"/>
              <a:alpha val="30000"/>
            </a:schemeClr>
          </a:solidFill>
          <a:ln w="79375">
            <a:solidFill>
              <a:schemeClr val="accent6">
                <a:lumMod val="75000"/>
                <a:alpha val="50000"/>
              </a:schemeClr>
            </a:solidFill>
          </a:ln>
        </p:spPr>
        <p:style>
          <a:lnRef idx="1">
            <a:schemeClr val="accent3"/>
          </a:lnRef>
          <a:fillRef idx="2">
            <a:schemeClr val="accent3"/>
          </a:fillRef>
          <a:effectRef idx="1">
            <a:schemeClr val="accent3"/>
          </a:effectRef>
          <a:fontRef idx="minor">
            <a:schemeClr val="dk1"/>
          </a:fontRef>
        </p:style>
        <p:txBody>
          <a:bodyPr wrap="square">
            <a:prstTxWarp prst="textNoShape">
              <a:avLst/>
            </a:prstTxWarp>
            <a:spAutoFit/>
          </a:bodyPr>
          <a:lstStyle/>
          <a:p>
            <a:pPr algn="ctr">
              <a:defRPr/>
            </a:pPr>
            <a:r>
              <a:rPr lang="fr-FR" sz="3600" dirty="0">
                <a:solidFill>
                  <a:schemeClr val="bg1">
                    <a:lumMod val="50000"/>
                  </a:schemeClr>
                </a:solidFill>
                <a:ea typeface="ＭＳ Ｐゴシック" charset="-128"/>
                <a:cs typeface="ＭＳ Ｐゴシック" charset="-128"/>
              </a:rPr>
              <a:t>Réduction des externalités négatives / Augmentation des externalités positives</a:t>
            </a:r>
          </a:p>
        </p:txBody>
      </p:sp>
      <p:sp>
        <p:nvSpPr>
          <p:cNvPr id="11" name="Rectangle 10"/>
          <p:cNvSpPr/>
          <p:nvPr/>
        </p:nvSpPr>
        <p:spPr>
          <a:xfrm rot="16200000">
            <a:off x="-2013497" y="2067446"/>
            <a:ext cx="4995178" cy="707886"/>
          </a:xfrm>
          <a:prstGeom prst="rect">
            <a:avLst/>
          </a:prstGeom>
        </p:spPr>
        <p:txBody>
          <a:bodyPr wrap="none">
            <a:spAutoFit/>
          </a:bodyPr>
          <a:lstStyle/>
          <a:p>
            <a:pPr algn="ctr">
              <a:defRPr/>
            </a:pPr>
            <a:r>
              <a:rPr lang="fr-FR" sz="4000" b="1" dirty="0" smtClean="0">
                <a:solidFill>
                  <a:schemeClr val="accent6"/>
                </a:solidFill>
              </a:rPr>
              <a:t>(performance d’usage)</a:t>
            </a:r>
            <a:endParaRPr lang="fr-FR" sz="4000" b="1" dirty="0">
              <a:solidFill>
                <a:schemeClr val="accent6"/>
              </a:solidFill>
            </a:endParaRPr>
          </a:p>
        </p:txBody>
      </p:sp>
      <p:sp>
        <p:nvSpPr>
          <p:cNvPr id="12" name="ZoneTexte 11"/>
          <p:cNvSpPr txBox="1"/>
          <p:nvPr/>
        </p:nvSpPr>
        <p:spPr>
          <a:xfrm>
            <a:off x="1371600" y="2152471"/>
            <a:ext cx="6400799" cy="1200329"/>
          </a:xfrm>
          <a:prstGeom prst="rect">
            <a:avLst/>
          </a:prstGeom>
          <a:solidFill>
            <a:schemeClr val="bg1">
              <a:lumMod val="65000"/>
            </a:schemeClr>
          </a:solidFill>
          <a:ln>
            <a:solidFill>
              <a:srgbClr val="008000"/>
            </a:solidFill>
          </a:ln>
        </p:spPr>
        <p:style>
          <a:lnRef idx="1">
            <a:schemeClr val="accent3"/>
          </a:lnRef>
          <a:fillRef idx="2">
            <a:schemeClr val="accent3"/>
          </a:fillRef>
          <a:effectRef idx="1">
            <a:schemeClr val="accent3"/>
          </a:effectRef>
          <a:fontRef idx="minor">
            <a:schemeClr val="dk1"/>
          </a:fontRef>
        </p:style>
        <p:txBody>
          <a:bodyPr wrap="square">
            <a:prstTxWarp prst="textNoShape">
              <a:avLst/>
            </a:prstTxWarp>
            <a:spAutoFit/>
          </a:bodyPr>
          <a:lstStyle/>
          <a:p>
            <a:pPr algn="ctr">
              <a:defRPr/>
            </a:pPr>
            <a:r>
              <a:rPr lang="fr-FR" sz="3600" dirty="0" smtClean="0">
                <a:solidFill>
                  <a:srgbClr val="000000"/>
                </a:solidFill>
                <a:ea typeface="ＭＳ Ｐゴシック" charset="-128"/>
                <a:cs typeface="ＭＳ Ｐゴシック" charset="-128"/>
              </a:rPr>
              <a:t>Emplois rendus visibles, localisés </a:t>
            </a:r>
            <a:r>
              <a:rPr lang="fr-FR" sz="3600" dirty="0">
                <a:solidFill>
                  <a:srgbClr val="000000"/>
                </a:solidFill>
                <a:ea typeface="ＭＳ Ｐゴシック" charset="-128"/>
                <a:cs typeface="ＭＳ Ｐゴシック" charset="-128"/>
              </a:rPr>
              <a:t>sur le </a:t>
            </a:r>
            <a:r>
              <a:rPr lang="fr-FR" sz="3600" dirty="0" smtClean="0">
                <a:solidFill>
                  <a:srgbClr val="000000"/>
                </a:solidFill>
                <a:ea typeface="ＭＳ Ｐゴシック" charset="-128"/>
                <a:cs typeface="ＭＳ Ｐゴシック" charset="-128"/>
              </a:rPr>
              <a:t>territoire, résilients</a:t>
            </a:r>
            <a:endParaRPr lang="fr-FR" sz="3600" dirty="0">
              <a:solidFill>
                <a:srgbClr val="000000"/>
              </a:solidFill>
              <a:ea typeface="ＭＳ Ｐゴシック" charset="-128"/>
              <a:cs typeface="ＭＳ Ｐゴシック" charset="-128"/>
            </a:endParaRPr>
          </a:p>
        </p:txBody>
      </p:sp>
      <p:sp>
        <p:nvSpPr>
          <p:cNvPr id="13" name="ZoneTexte 12"/>
          <p:cNvSpPr txBox="1"/>
          <p:nvPr/>
        </p:nvSpPr>
        <p:spPr>
          <a:xfrm>
            <a:off x="1371599" y="3505200"/>
            <a:ext cx="6400801" cy="1200329"/>
          </a:xfrm>
          <a:prstGeom prst="rect">
            <a:avLst/>
          </a:prstGeom>
          <a:solidFill>
            <a:srgbClr val="008000"/>
          </a:solidFill>
          <a:ln>
            <a:solidFill>
              <a:schemeClr val="bg1">
                <a:lumMod val="65000"/>
              </a:schemeClr>
            </a:solidFill>
          </a:ln>
        </p:spPr>
        <p:style>
          <a:lnRef idx="1">
            <a:schemeClr val="accent4"/>
          </a:lnRef>
          <a:fillRef idx="2">
            <a:schemeClr val="accent4"/>
          </a:fillRef>
          <a:effectRef idx="1">
            <a:schemeClr val="accent4"/>
          </a:effectRef>
          <a:fontRef idx="minor">
            <a:schemeClr val="dk1"/>
          </a:fontRef>
        </p:style>
        <p:txBody>
          <a:bodyPr wrap="square">
            <a:prstTxWarp prst="textNoShape">
              <a:avLst/>
            </a:prstTxWarp>
            <a:spAutoFit/>
          </a:bodyPr>
          <a:lstStyle/>
          <a:p>
            <a:pPr algn="ctr">
              <a:defRPr/>
            </a:pPr>
            <a:r>
              <a:rPr lang="fr-FR" sz="3600" b="1" dirty="0">
                <a:solidFill>
                  <a:schemeClr val="bg1">
                    <a:lumMod val="65000"/>
                  </a:schemeClr>
                </a:solidFill>
                <a:ea typeface="ＭＳ Ｐゴシック" charset="-128"/>
                <a:cs typeface="ＭＳ Ｐゴシック" charset="-128"/>
              </a:rPr>
              <a:t>Décroissance matérielle</a:t>
            </a:r>
          </a:p>
          <a:p>
            <a:pPr algn="ctr">
              <a:defRPr/>
            </a:pPr>
            <a:r>
              <a:rPr lang="fr-FR" sz="3600" b="1" dirty="0">
                <a:solidFill>
                  <a:schemeClr val="bg1">
                    <a:lumMod val="65000"/>
                  </a:schemeClr>
                </a:solidFill>
                <a:ea typeface="ＭＳ Ｐゴシック" charset="-128"/>
                <a:cs typeface="ＭＳ Ｐゴシック" charset="-128"/>
              </a:rPr>
              <a:t>Croissance </a:t>
            </a:r>
            <a:r>
              <a:rPr lang="fr-FR" sz="3600" b="1" dirty="0" smtClean="0">
                <a:solidFill>
                  <a:schemeClr val="bg1">
                    <a:lumMod val="65000"/>
                  </a:schemeClr>
                </a:solidFill>
                <a:ea typeface="ＭＳ Ｐゴシック" charset="-128"/>
                <a:cs typeface="ＭＳ Ｐゴシック" charset="-128"/>
              </a:rPr>
              <a:t>immatérielle </a:t>
            </a:r>
            <a:r>
              <a:rPr lang="fr-FR" sz="2000" b="1" dirty="0" smtClean="0">
                <a:solidFill>
                  <a:schemeClr val="bg1">
                    <a:lumMod val="65000"/>
                  </a:schemeClr>
                </a:solidFill>
                <a:ea typeface="ＭＳ Ｐゴシック" charset="-128"/>
                <a:cs typeface="ＭＳ Ｐゴシック" charset="-128"/>
              </a:rPr>
              <a:t>(santé, etc.)</a:t>
            </a:r>
            <a:endParaRPr lang="fr-FR" sz="2000" b="1" dirty="0">
              <a:solidFill>
                <a:schemeClr val="bg1">
                  <a:lumMod val="65000"/>
                </a:schemeClr>
              </a:solidFill>
              <a:ea typeface="ＭＳ Ｐゴシック" charset="-128"/>
              <a:cs typeface="ＭＳ Ｐゴシック" charset="-128"/>
            </a:endParaRPr>
          </a:p>
        </p:txBody>
      </p:sp>
      <p:sp>
        <p:nvSpPr>
          <p:cNvPr id="14" name="ZoneTexte 13"/>
          <p:cNvSpPr txBox="1"/>
          <p:nvPr/>
        </p:nvSpPr>
        <p:spPr>
          <a:xfrm>
            <a:off x="1371600" y="148679"/>
            <a:ext cx="6400800" cy="1077218"/>
          </a:xfrm>
          <a:prstGeom prst="rect">
            <a:avLst/>
          </a:prstGeom>
          <a:solidFill>
            <a:schemeClr val="bg1">
              <a:lumMod val="65000"/>
            </a:schemeClr>
          </a:solidFill>
          <a:ln>
            <a:solidFill>
              <a:srgbClr val="008000"/>
            </a:solidFill>
          </a:ln>
        </p:spPr>
        <p:style>
          <a:lnRef idx="1">
            <a:schemeClr val="accent3"/>
          </a:lnRef>
          <a:fillRef idx="2">
            <a:schemeClr val="accent3"/>
          </a:fillRef>
          <a:effectRef idx="1">
            <a:schemeClr val="accent3"/>
          </a:effectRef>
          <a:fontRef idx="minor">
            <a:schemeClr val="dk1"/>
          </a:fontRef>
        </p:style>
        <p:txBody>
          <a:bodyPr wrap="square">
            <a:prstTxWarp prst="textNoShape">
              <a:avLst/>
            </a:prstTxWarp>
            <a:spAutoFit/>
          </a:bodyPr>
          <a:lstStyle/>
          <a:p>
            <a:pPr algn="ctr">
              <a:defRPr/>
            </a:pPr>
            <a:r>
              <a:rPr lang="fr-FR" sz="3200" dirty="0" smtClean="0">
                <a:solidFill>
                  <a:srgbClr val="000000"/>
                </a:solidFill>
                <a:ea typeface="ＭＳ Ｐゴシック" charset="-128"/>
                <a:cs typeface="ＭＳ Ｐゴシック" charset="-128"/>
              </a:rPr>
              <a:t>Pas d’obsolescence, le bien reste propriété de l’entreprise</a:t>
            </a:r>
            <a:endParaRPr lang="fr-FR" sz="3200" dirty="0">
              <a:solidFill>
                <a:srgbClr val="000000"/>
              </a:solidFill>
              <a:ea typeface="ＭＳ Ｐゴシック" charset="-128"/>
              <a:cs typeface="ＭＳ Ｐゴシック" charset="-128"/>
            </a:endParaRPr>
          </a:p>
        </p:txBody>
      </p:sp>
      <p:sp>
        <p:nvSpPr>
          <p:cNvPr id="15" name="ZoneTexte 14"/>
          <p:cNvSpPr txBox="1"/>
          <p:nvPr/>
        </p:nvSpPr>
        <p:spPr>
          <a:xfrm>
            <a:off x="1371599" y="1371600"/>
            <a:ext cx="6400800" cy="646331"/>
          </a:xfrm>
          <a:prstGeom prst="rect">
            <a:avLst/>
          </a:prstGeom>
          <a:solidFill>
            <a:schemeClr val="bg1">
              <a:lumMod val="65000"/>
            </a:schemeClr>
          </a:solidFill>
          <a:ln>
            <a:solidFill>
              <a:srgbClr val="008000"/>
            </a:solidFill>
          </a:ln>
        </p:spPr>
        <p:style>
          <a:lnRef idx="1">
            <a:schemeClr val="accent3"/>
          </a:lnRef>
          <a:fillRef idx="2">
            <a:schemeClr val="accent3"/>
          </a:fillRef>
          <a:effectRef idx="1">
            <a:schemeClr val="accent3"/>
          </a:effectRef>
          <a:fontRef idx="minor">
            <a:schemeClr val="dk1"/>
          </a:fontRef>
        </p:style>
        <p:txBody>
          <a:bodyPr wrap="square">
            <a:prstTxWarp prst="textNoShape">
              <a:avLst/>
            </a:prstTxWarp>
            <a:spAutoFit/>
          </a:bodyPr>
          <a:lstStyle/>
          <a:p>
            <a:pPr algn="ctr">
              <a:defRPr/>
            </a:pPr>
            <a:r>
              <a:rPr lang="fr-FR" sz="3600" dirty="0" smtClean="0">
                <a:solidFill>
                  <a:srgbClr val="000000"/>
                </a:solidFill>
                <a:ea typeface="ＭＳ Ｐゴシック" charset="-128"/>
                <a:cs typeface="ＭＳ Ｐゴシック" charset="-128"/>
              </a:rPr>
              <a:t>Gouvernance partagée</a:t>
            </a:r>
            <a:endParaRPr lang="fr-FR" sz="3600" dirty="0">
              <a:solidFill>
                <a:srgbClr val="000000"/>
              </a:solidFill>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Image 13"/>
          <p:cNvPicPr>
            <a:picLocks noChangeAspect="1"/>
          </p:cNvPicPr>
          <p:nvPr/>
        </p:nvPicPr>
        <p:blipFill>
          <a:blip r:embed="rId2"/>
          <a:srcRect r="67017"/>
          <a:stretch>
            <a:fillRect/>
          </a:stretch>
        </p:blipFill>
        <p:spPr bwMode="auto">
          <a:xfrm>
            <a:off x="7470775" y="3429000"/>
            <a:ext cx="1139825" cy="1082675"/>
          </a:xfrm>
          <a:prstGeom prst="rect">
            <a:avLst/>
          </a:prstGeom>
          <a:noFill/>
          <a:ln w="9525">
            <a:noFill/>
            <a:miter lim="800000"/>
            <a:headEnd/>
            <a:tailEnd/>
          </a:ln>
        </p:spPr>
      </p:pic>
      <p:pic>
        <p:nvPicPr>
          <p:cNvPr id="11" name="Image 10"/>
          <p:cNvPicPr>
            <a:picLocks noChangeAspect="1"/>
          </p:cNvPicPr>
          <p:nvPr/>
        </p:nvPicPr>
        <p:blipFill>
          <a:blip r:embed="rId2"/>
          <a:srcRect r="67017"/>
          <a:stretch>
            <a:fillRect/>
          </a:stretch>
        </p:blipFill>
        <p:spPr>
          <a:xfrm>
            <a:off x="0" y="2547647"/>
            <a:ext cx="606724" cy="576553"/>
          </a:xfrm>
          <a:prstGeom prst="rect">
            <a:avLst/>
          </a:prstGeom>
        </p:spPr>
      </p:pic>
      <p:pic>
        <p:nvPicPr>
          <p:cNvPr id="13" name="Image 12"/>
          <p:cNvPicPr>
            <a:picLocks noChangeAspect="1"/>
          </p:cNvPicPr>
          <p:nvPr/>
        </p:nvPicPr>
        <p:blipFill>
          <a:blip r:embed="rId2"/>
          <a:srcRect r="67017"/>
          <a:stretch>
            <a:fillRect/>
          </a:stretch>
        </p:blipFill>
        <p:spPr>
          <a:xfrm>
            <a:off x="0" y="4757447"/>
            <a:ext cx="606724" cy="576553"/>
          </a:xfrm>
          <a:prstGeom prst="rect">
            <a:avLst/>
          </a:prstGeom>
        </p:spPr>
      </p:pic>
      <p:cxnSp>
        <p:nvCxnSpPr>
          <p:cNvPr id="16" name="Connecteur droit avec flèche 15"/>
          <p:cNvCxnSpPr/>
          <p:nvPr/>
        </p:nvCxnSpPr>
        <p:spPr>
          <a:xfrm>
            <a:off x="2209800" y="2819400"/>
            <a:ext cx="5029200" cy="11445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a:off x="2209800" y="3962400"/>
            <a:ext cx="5029200" cy="15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V="1">
            <a:off x="2209800" y="3963988"/>
            <a:ext cx="5029200" cy="1065212"/>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5534561"/>
            <a:ext cx="9144000" cy="1323439"/>
          </a:xfrm>
          <a:prstGeom prst="rect">
            <a:avLst/>
          </a:prstGeom>
        </p:spPr>
        <p:txBody>
          <a:bodyPr wrap="square">
            <a:spAutoFit/>
          </a:bodyPr>
          <a:lstStyle/>
          <a:p>
            <a:r>
              <a:rPr lang="fr-FR" sz="2000" dirty="0" smtClean="0"/>
              <a:t>Ces externalités positives sont détectées par </a:t>
            </a:r>
            <a:r>
              <a:rPr lang="fr-FR" sz="2000" dirty="0" err="1" smtClean="0"/>
              <a:t>qq</a:t>
            </a:r>
            <a:r>
              <a:rPr lang="fr-FR" sz="2000" dirty="0" smtClean="0"/>
              <a:t> acteurs du territoire. Reconnaître que cela a de la valeur pour cette dernière permet à ce qu’elle devienne partie prenante de l’écosystème productif. Elle peut rémunérer les 2 premiers acteurs (les </a:t>
            </a:r>
            <a:r>
              <a:rPr lang="fr-FR" sz="2000" dirty="0" err="1" smtClean="0"/>
              <a:t>ext</a:t>
            </a:r>
            <a:r>
              <a:rPr lang="fr-FR" sz="2000" dirty="0" smtClean="0"/>
              <a:t>. + deviennent des effets utiles)</a:t>
            </a:r>
            <a:endParaRPr lang="fr-FR" sz="2000" dirty="0"/>
          </a:p>
        </p:txBody>
      </p:sp>
      <p:sp>
        <p:nvSpPr>
          <p:cNvPr id="24" name="Rectangle 23"/>
          <p:cNvSpPr/>
          <p:nvPr/>
        </p:nvSpPr>
        <p:spPr>
          <a:xfrm>
            <a:off x="2209800" y="3733800"/>
            <a:ext cx="3309320" cy="461665"/>
          </a:xfrm>
          <a:prstGeom prst="rect">
            <a:avLst/>
          </a:prstGeom>
        </p:spPr>
        <p:txBody>
          <a:bodyPr wrap="none">
            <a:spAutoFit/>
          </a:bodyPr>
          <a:lstStyle/>
          <a:p>
            <a:r>
              <a:rPr lang="fr-FR" sz="2400" dirty="0" smtClean="0"/>
              <a:t>+10€ via la collectivité </a:t>
            </a:r>
            <a:r>
              <a:rPr lang="fr-FR" sz="2400" dirty="0" err="1" smtClean="0">
                <a:sym typeface="Wingdings"/>
              </a:rPr>
              <a:t></a:t>
            </a:r>
            <a:endParaRPr lang="fr-FR" sz="2400" dirty="0"/>
          </a:p>
        </p:txBody>
      </p:sp>
      <p:sp>
        <p:nvSpPr>
          <p:cNvPr id="25" name="Rectangle 24"/>
          <p:cNvSpPr/>
          <p:nvPr/>
        </p:nvSpPr>
        <p:spPr>
          <a:xfrm rot="20870564">
            <a:off x="1789601" y="4330320"/>
            <a:ext cx="5166386" cy="369332"/>
          </a:xfrm>
          <a:prstGeom prst="rect">
            <a:avLst/>
          </a:prstGeom>
        </p:spPr>
        <p:txBody>
          <a:bodyPr wrap="none">
            <a:spAutoFit/>
          </a:bodyPr>
          <a:lstStyle/>
          <a:p>
            <a:r>
              <a:rPr lang="fr-FR" dirty="0" err="1" smtClean="0">
                <a:sym typeface="Wingdings"/>
              </a:rPr>
              <a:t></a:t>
            </a:r>
            <a:r>
              <a:rPr lang="fr-FR" dirty="0" smtClean="0"/>
              <a:t> +5€: la rémunération / reconnaissance se renforce</a:t>
            </a:r>
            <a:endParaRPr lang="fr-FR" dirty="0"/>
          </a:p>
        </p:txBody>
      </p:sp>
      <p:sp>
        <p:nvSpPr>
          <p:cNvPr id="26" name="Rectangle 25"/>
          <p:cNvSpPr/>
          <p:nvPr/>
        </p:nvSpPr>
        <p:spPr>
          <a:xfrm rot="824968">
            <a:off x="1942000" y="3136794"/>
            <a:ext cx="5166386" cy="369332"/>
          </a:xfrm>
          <a:prstGeom prst="rect">
            <a:avLst/>
          </a:prstGeom>
        </p:spPr>
        <p:txBody>
          <a:bodyPr wrap="none">
            <a:spAutoFit/>
          </a:bodyPr>
          <a:lstStyle/>
          <a:p>
            <a:r>
              <a:rPr lang="fr-FR" dirty="0" err="1" smtClean="0">
                <a:sym typeface="Wingdings"/>
              </a:rPr>
              <a:t></a:t>
            </a:r>
            <a:r>
              <a:rPr lang="fr-FR" dirty="0" smtClean="0"/>
              <a:t> +5€: la rémunération / reconnaissance se renforce</a:t>
            </a:r>
            <a:endParaRPr lang="fr-FR" dirty="0"/>
          </a:p>
        </p:txBody>
      </p:sp>
      <p:sp>
        <p:nvSpPr>
          <p:cNvPr id="27" name="Rectangle 26"/>
          <p:cNvSpPr/>
          <p:nvPr/>
        </p:nvSpPr>
        <p:spPr>
          <a:xfrm>
            <a:off x="456466" y="3444875"/>
            <a:ext cx="1371600" cy="914400"/>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fr-FR" sz="2400" dirty="0" smtClean="0"/>
              <a:t>Territoire</a:t>
            </a:r>
            <a:endParaRPr lang="fr-FR" sz="2400" dirty="0"/>
          </a:p>
        </p:txBody>
      </p:sp>
      <p:pic>
        <p:nvPicPr>
          <p:cNvPr id="19" name="Image 18"/>
          <p:cNvPicPr>
            <a:picLocks noChangeAspect="1"/>
          </p:cNvPicPr>
          <p:nvPr/>
        </p:nvPicPr>
        <p:blipFill>
          <a:blip r:embed="rId2"/>
          <a:srcRect r="67017"/>
          <a:stretch>
            <a:fillRect/>
          </a:stretch>
        </p:blipFill>
        <p:spPr>
          <a:xfrm>
            <a:off x="0" y="3674123"/>
            <a:ext cx="606724" cy="576553"/>
          </a:xfrm>
          <a:prstGeom prst="rect">
            <a:avLst/>
          </a:prstGeom>
        </p:spPr>
      </p:pic>
      <p:sp>
        <p:nvSpPr>
          <p:cNvPr id="29" name="Titre 1"/>
          <p:cNvSpPr>
            <a:spLocks noGrp="1"/>
          </p:cNvSpPr>
          <p:nvPr>
            <p:ph type="title"/>
          </p:nvPr>
        </p:nvSpPr>
        <p:spPr>
          <a:xfrm>
            <a:off x="457200" y="457200"/>
            <a:ext cx="8229600" cy="1143000"/>
          </a:xfrm>
        </p:spPr>
        <p:txBody>
          <a:bodyPr>
            <a:normAutofit fontScale="90000"/>
          </a:bodyPr>
          <a:lstStyle/>
          <a:p>
            <a:r>
              <a:rPr lang="fr-FR" b="1" dirty="0" smtClean="0">
                <a:solidFill>
                  <a:schemeClr val="accent6"/>
                </a:solidFill>
              </a:rPr>
              <a:t>La valeur créée par entreprise + consommateur est reconnue par le territoire</a:t>
            </a:r>
            <a:endParaRPr lang="fr-FR" b="1" dirty="0">
              <a:solidFill>
                <a:schemeClr val="accent6"/>
              </a:solidFill>
            </a:endParaRPr>
          </a:p>
        </p:txBody>
      </p:sp>
      <p:sp>
        <p:nvSpPr>
          <p:cNvPr id="30" name="ZoneTexte 29"/>
          <p:cNvSpPr txBox="1"/>
          <p:nvPr/>
        </p:nvSpPr>
        <p:spPr>
          <a:xfrm>
            <a:off x="7086600" y="1981200"/>
            <a:ext cx="1676400" cy="1446550"/>
          </a:xfrm>
          <a:prstGeom prst="rect">
            <a:avLst/>
          </a:prstGeom>
          <a:noFill/>
        </p:spPr>
        <p:txBody>
          <a:bodyPr wrap="square" rtlCol="0">
            <a:spAutoFit/>
          </a:bodyPr>
          <a:lstStyle/>
          <a:p>
            <a:pPr algn="r"/>
            <a:r>
              <a:rPr lang="fr-FR" sz="4400" dirty="0" smtClean="0"/>
              <a:t>50/50 </a:t>
            </a:r>
            <a:r>
              <a:rPr lang="fr-FR" sz="4400" dirty="0" smtClean="0">
                <a:solidFill>
                  <a:schemeClr val="accent6"/>
                </a:solidFill>
              </a:rPr>
              <a:t>+ 10</a:t>
            </a:r>
            <a:endParaRPr lang="fr-FR" sz="4400" dirty="0">
              <a:solidFill>
                <a:schemeClr val="accent6"/>
              </a:solidFill>
            </a:endParaRPr>
          </a:p>
        </p:txBody>
      </p:sp>
      <p:sp>
        <p:nvSpPr>
          <p:cNvPr id="20" name="Rectangle 19"/>
          <p:cNvSpPr/>
          <p:nvPr/>
        </p:nvSpPr>
        <p:spPr>
          <a:xfrm>
            <a:off x="456466" y="23622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smtClean="0"/>
              <a:t>Michelin</a:t>
            </a:r>
            <a:endParaRPr lang="fr-FR" dirty="0"/>
          </a:p>
        </p:txBody>
      </p:sp>
      <p:sp>
        <p:nvSpPr>
          <p:cNvPr id="21" name="Rectangle 20"/>
          <p:cNvSpPr/>
          <p:nvPr/>
        </p:nvSpPr>
        <p:spPr>
          <a:xfrm>
            <a:off x="456466" y="4572000"/>
            <a:ext cx="1371600" cy="914400"/>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sz="1600" dirty="0" smtClean="0"/>
              <a:t>Transporteurs (bénéficiaires)</a:t>
            </a:r>
            <a:endParaRPr lang="fr-FR" sz="1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a:blip r:embed="rId2"/>
          <a:stretch>
            <a:fillRect/>
          </a:stretch>
        </p:blipFill>
        <p:spPr>
          <a:xfrm>
            <a:off x="0" y="419100"/>
            <a:ext cx="9144000" cy="6019800"/>
          </a:xfrm>
          <a:prstGeom prst="rect">
            <a:avLst/>
          </a:prstGeom>
        </p:spPr>
      </p:pic>
      <p:sp>
        <p:nvSpPr>
          <p:cNvPr id="5" name="ZoneTexte 4"/>
          <p:cNvSpPr txBox="1"/>
          <p:nvPr/>
        </p:nvSpPr>
        <p:spPr>
          <a:xfrm>
            <a:off x="0" y="1693307"/>
            <a:ext cx="9144000" cy="4555093"/>
          </a:xfrm>
          <a:prstGeom prst="rect">
            <a:avLst/>
          </a:prstGeom>
          <a:noFill/>
        </p:spPr>
        <p:txBody>
          <a:bodyPr wrap="square" rtlCol="0">
            <a:spAutoFit/>
          </a:bodyPr>
          <a:lstStyle/>
          <a:p>
            <a:pPr algn="ctr"/>
            <a:r>
              <a:rPr lang="fr-FR" sz="10000" b="1" dirty="0" smtClean="0">
                <a:latin typeface="Handwriting - Dakota"/>
                <a:cs typeface="Handwriting - Dakota"/>
              </a:rPr>
              <a:t>Semble un mur </a:t>
            </a:r>
            <a:r>
              <a:rPr lang="fr-FR" sz="9000" b="1" dirty="0" smtClean="0">
                <a:latin typeface="Handwriting - Dakota"/>
                <a:cs typeface="Handwriting - Dakota"/>
              </a:rPr>
              <a:t>infranchissable</a:t>
            </a:r>
            <a:endParaRPr lang="fr-FR" sz="9000" b="1" dirty="0">
              <a:latin typeface="Handwriting - Dakota"/>
              <a:cs typeface="Handwriting - Dakot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8113" y="2743200"/>
            <a:ext cx="8853487" cy="3886200"/>
          </a:xfrm>
        </p:spPr>
        <p:txBody>
          <a:bodyPr>
            <a:normAutofit/>
          </a:bodyPr>
          <a:lstStyle/>
          <a:p>
            <a:pPr>
              <a:defRPr/>
            </a:pPr>
            <a:endParaRPr lang="fr-FR" sz="4800" dirty="0" smtClean="0">
              <a:solidFill>
                <a:schemeClr val="tx1"/>
              </a:solidFill>
            </a:endParaRPr>
          </a:p>
          <a:p>
            <a:pPr>
              <a:defRPr/>
            </a:pPr>
            <a:r>
              <a:rPr lang="fr-FR" sz="4800" dirty="0" smtClean="0">
                <a:solidFill>
                  <a:schemeClr val="tx1"/>
                </a:solidFill>
              </a:rPr>
              <a:t>L’exemple d’une SCIC</a:t>
            </a:r>
          </a:p>
          <a:p>
            <a:pPr>
              <a:defRPr/>
            </a:pPr>
            <a:endParaRPr lang="fr-FR" sz="1800" dirty="0" smtClean="0">
              <a:solidFill>
                <a:schemeClr val="tx1"/>
              </a:solidFill>
            </a:endParaRPr>
          </a:p>
          <a:p>
            <a:pPr>
              <a:defRPr/>
            </a:pPr>
            <a:endParaRPr lang="fr-FR" sz="2800" dirty="0" smtClean="0">
              <a:solidFill>
                <a:schemeClr val="tx1"/>
              </a:solidFill>
            </a:endParaRPr>
          </a:p>
          <a:p>
            <a:pPr>
              <a:defRPr/>
            </a:pPr>
            <a:r>
              <a:rPr lang="fr-FR" sz="3459" dirty="0" smtClean="0">
                <a:solidFill>
                  <a:schemeClr val="tx1"/>
                </a:solidFill>
              </a:rPr>
              <a:t>Enjeu territorial de rénovation thermique</a:t>
            </a:r>
            <a:endParaRPr lang="fr-FR" sz="3459" dirty="0" smtClean="0">
              <a:solidFill>
                <a:schemeClr val="tx1">
                  <a:lumMod val="50000"/>
                  <a:lumOff val="50000"/>
                </a:schemeClr>
              </a:solidFill>
            </a:endParaRPr>
          </a:p>
          <a:p>
            <a:pPr>
              <a:defRPr/>
            </a:pPr>
            <a:endParaRPr lang="fr-FR" sz="2800" dirty="0" smtClean="0">
              <a:solidFill>
                <a:schemeClr val="tx1"/>
              </a:solidFill>
            </a:endParaRPr>
          </a:p>
          <a:p>
            <a:pPr>
              <a:buFontTx/>
              <a:buChar char="-"/>
              <a:defRPr/>
            </a:pPr>
            <a:endParaRPr lang="fr-FR" sz="2800" dirty="0" smtClean="0"/>
          </a:p>
        </p:txBody>
      </p:sp>
      <p:sp>
        <p:nvSpPr>
          <p:cNvPr id="4" name="Titre 1"/>
          <p:cNvSpPr txBox="1">
            <a:spLocks/>
          </p:cNvSpPr>
          <p:nvPr/>
        </p:nvSpPr>
        <p:spPr>
          <a:xfrm>
            <a:off x="0" y="1628775"/>
            <a:ext cx="9144000" cy="1143000"/>
          </a:xfrm>
          <a:prstGeom prst="rect">
            <a:avLst/>
          </a:prstGeom>
        </p:spPr>
        <p:txBody>
          <a:bodyPr anchor="ctr">
            <a:normAutofit/>
          </a:bodyPr>
          <a:lstStyle/>
          <a:p>
            <a:pPr algn="ctr" defTabSz="914400" fontAlgn="auto">
              <a:spcAft>
                <a:spcPts val="0"/>
              </a:spcAft>
              <a:defRPr/>
            </a:pPr>
            <a:r>
              <a:rPr lang="fr-FR" sz="4400" dirty="0">
                <a:solidFill>
                  <a:srgbClr val="008000"/>
                </a:solidFill>
                <a:latin typeface="+mj-lt"/>
                <a:ea typeface="+mj-ea"/>
                <a:cs typeface="+mj-cs"/>
              </a:rPr>
              <a:t>Vers une performance territoriale…</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Rectangle 4"/>
          <p:cNvSpPr/>
          <p:nvPr/>
        </p:nvSpPr>
        <p:spPr>
          <a:xfrm>
            <a:off x="88900" y="1066800"/>
            <a:ext cx="1371600" cy="914400"/>
          </a:xfrm>
          <a:prstGeom prst="rect">
            <a:avLst/>
          </a:prstGeom>
          <a:solidFill>
            <a:srgbClr val="BD568E"/>
          </a:solidFill>
          <a:ln>
            <a:solidFill>
              <a:srgbClr val="BD568E"/>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 name="Flèche vers la droite 5"/>
          <p:cNvSpPr/>
          <p:nvPr/>
        </p:nvSpPr>
        <p:spPr>
          <a:xfrm>
            <a:off x="1612900" y="1295400"/>
            <a:ext cx="979488" cy="484188"/>
          </a:xfrm>
          <a:prstGeom prst="rightArrow">
            <a:avLst/>
          </a:prstGeom>
          <a:solidFill>
            <a:srgbClr val="BD568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9" name="Rectangle 8"/>
          <p:cNvSpPr/>
          <p:nvPr/>
        </p:nvSpPr>
        <p:spPr>
          <a:xfrm>
            <a:off x="2679700" y="1066800"/>
            <a:ext cx="1371600" cy="914400"/>
          </a:xfrm>
          <a:prstGeom prst="rect">
            <a:avLst/>
          </a:prstGeom>
          <a:solidFill>
            <a:srgbClr val="BD568E"/>
          </a:solidFill>
          <a:ln>
            <a:solidFill>
              <a:srgbClr val="BD568E"/>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0" name="Flèche vers la droite 9"/>
          <p:cNvSpPr/>
          <p:nvPr/>
        </p:nvSpPr>
        <p:spPr>
          <a:xfrm>
            <a:off x="4203700" y="1295400"/>
            <a:ext cx="979488" cy="484188"/>
          </a:xfrm>
          <a:prstGeom prst="rightArrow">
            <a:avLst/>
          </a:prstGeom>
          <a:solidFill>
            <a:srgbClr val="BD568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1" name="Rectangle 10"/>
          <p:cNvSpPr/>
          <p:nvPr/>
        </p:nvSpPr>
        <p:spPr>
          <a:xfrm>
            <a:off x="5270500" y="1066800"/>
            <a:ext cx="1371600" cy="914400"/>
          </a:xfrm>
          <a:prstGeom prst="rect">
            <a:avLst/>
          </a:prstGeom>
          <a:solidFill>
            <a:srgbClr val="BD568E"/>
          </a:solidFill>
          <a:ln>
            <a:solidFill>
              <a:srgbClr val="BD568E"/>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2" name="Flèche vers la droite 11"/>
          <p:cNvSpPr/>
          <p:nvPr/>
        </p:nvSpPr>
        <p:spPr>
          <a:xfrm>
            <a:off x="6794500" y="1295400"/>
            <a:ext cx="979488" cy="484188"/>
          </a:xfrm>
          <a:prstGeom prst="rightArrow">
            <a:avLst/>
          </a:prstGeom>
          <a:solidFill>
            <a:srgbClr val="BD568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88424" name="Image 12"/>
          <p:cNvPicPr>
            <a:picLocks noChangeAspect="1"/>
          </p:cNvPicPr>
          <p:nvPr/>
        </p:nvPicPr>
        <p:blipFill>
          <a:blip r:embed="rId3"/>
          <a:srcRect l="67017" r="604"/>
          <a:stretch>
            <a:fillRect/>
          </a:stretch>
        </p:blipFill>
        <p:spPr bwMode="auto">
          <a:xfrm>
            <a:off x="7861300" y="990600"/>
            <a:ext cx="1130300" cy="1093788"/>
          </a:xfrm>
          <a:prstGeom prst="rect">
            <a:avLst/>
          </a:prstGeom>
          <a:noFill/>
          <a:ln w="9525">
            <a:noFill/>
            <a:miter lim="800000"/>
            <a:headEnd/>
            <a:tailEnd/>
          </a:ln>
        </p:spPr>
      </p:pic>
      <p:sp>
        <p:nvSpPr>
          <p:cNvPr id="13" name="ZoneTexte 12"/>
          <p:cNvSpPr txBox="1"/>
          <p:nvPr/>
        </p:nvSpPr>
        <p:spPr>
          <a:xfrm>
            <a:off x="1981200" y="2819400"/>
            <a:ext cx="5181600" cy="3539430"/>
          </a:xfrm>
          <a:prstGeom prst="rect">
            <a:avLst/>
          </a:prstGeom>
          <a:noFill/>
        </p:spPr>
        <p:txBody>
          <a:bodyPr wrap="square" rtlCol="0">
            <a:spAutoFit/>
          </a:bodyPr>
          <a:lstStyle/>
          <a:p>
            <a:pPr algn="ctr"/>
            <a:r>
              <a:rPr lang="fr-FR" sz="3200" dirty="0" smtClean="0"/>
              <a:t>Constat: que ce soit pour les particuliers ou collectivités, les travaux / la réhabilitation de bâtiments, les objectifs ne sont pas ou très difficile à atteindre (malfaçons, délais, procès, dépôts de bilan, etc.) </a:t>
            </a:r>
            <a:endParaRPr lang="fr-FR" sz="3200" dirty="0"/>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Rectangle 4"/>
          <p:cNvSpPr/>
          <p:nvPr/>
        </p:nvSpPr>
        <p:spPr>
          <a:xfrm>
            <a:off x="88900" y="1066800"/>
            <a:ext cx="1371600" cy="914400"/>
          </a:xfrm>
          <a:prstGeom prst="rect">
            <a:avLst/>
          </a:prstGeom>
          <a:solidFill>
            <a:srgbClr val="BD568E"/>
          </a:solidFill>
          <a:ln>
            <a:solidFill>
              <a:srgbClr val="BD568E"/>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 name="Flèche vers la droite 5"/>
          <p:cNvSpPr/>
          <p:nvPr/>
        </p:nvSpPr>
        <p:spPr>
          <a:xfrm>
            <a:off x="1612900" y="1295400"/>
            <a:ext cx="979488" cy="484188"/>
          </a:xfrm>
          <a:prstGeom prst="rightArrow">
            <a:avLst/>
          </a:prstGeom>
          <a:solidFill>
            <a:srgbClr val="BD568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9" name="Rectangle 8"/>
          <p:cNvSpPr/>
          <p:nvPr/>
        </p:nvSpPr>
        <p:spPr>
          <a:xfrm>
            <a:off x="2679700" y="1066800"/>
            <a:ext cx="1371600" cy="914400"/>
          </a:xfrm>
          <a:prstGeom prst="rect">
            <a:avLst/>
          </a:prstGeom>
          <a:solidFill>
            <a:srgbClr val="BD568E"/>
          </a:solidFill>
          <a:ln>
            <a:solidFill>
              <a:srgbClr val="BD568E"/>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0" name="Flèche vers la droite 9"/>
          <p:cNvSpPr/>
          <p:nvPr/>
        </p:nvSpPr>
        <p:spPr>
          <a:xfrm>
            <a:off x="4203700" y="1295400"/>
            <a:ext cx="979488" cy="484188"/>
          </a:xfrm>
          <a:prstGeom prst="rightArrow">
            <a:avLst/>
          </a:prstGeom>
          <a:solidFill>
            <a:srgbClr val="BD568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1" name="Rectangle 10"/>
          <p:cNvSpPr/>
          <p:nvPr/>
        </p:nvSpPr>
        <p:spPr>
          <a:xfrm>
            <a:off x="5270500" y="1066800"/>
            <a:ext cx="1371600" cy="914400"/>
          </a:xfrm>
          <a:prstGeom prst="rect">
            <a:avLst/>
          </a:prstGeom>
          <a:solidFill>
            <a:srgbClr val="BD568E"/>
          </a:solidFill>
          <a:ln>
            <a:solidFill>
              <a:srgbClr val="BD568E"/>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2" name="Flèche vers la droite 11"/>
          <p:cNvSpPr/>
          <p:nvPr/>
        </p:nvSpPr>
        <p:spPr>
          <a:xfrm>
            <a:off x="6794500" y="1295400"/>
            <a:ext cx="979488" cy="484188"/>
          </a:xfrm>
          <a:prstGeom prst="rightArrow">
            <a:avLst/>
          </a:prstGeom>
          <a:solidFill>
            <a:srgbClr val="BD568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90472" name="Image 12"/>
          <p:cNvPicPr>
            <a:picLocks noChangeAspect="1"/>
          </p:cNvPicPr>
          <p:nvPr/>
        </p:nvPicPr>
        <p:blipFill>
          <a:blip r:embed="rId3"/>
          <a:srcRect l="67017" r="604"/>
          <a:stretch>
            <a:fillRect/>
          </a:stretch>
        </p:blipFill>
        <p:spPr bwMode="auto">
          <a:xfrm>
            <a:off x="7861300" y="990600"/>
            <a:ext cx="1130300" cy="1093788"/>
          </a:xfrm>
          <a:prstGeom prst="rect">
            <a:avLst/>
          </a:prstGeom>
          <a:noFill/>
          <a:ln w="9525">
            <a:noFill/>
            <a:miter lim="800000"/>
            <a:headEnd/>
            <a:tailEnd/>
          </a:ln>
        </p:spPr>
      </p:pic>
      <p:pic>
        <p:nvPicPr>
          <p:cNvPr id="190473" name="Image 13"/>
          <p:cNvPicPr>
            <a:picLocks noChangeAspect="1"/>
          </p:cNvPicPr>
          <p:nvPr/>
        </p:nvPicPr>
        <p:blipFill>
          <a:blip r:embed="rId3"/>
          <a:srcRect r="67017"/>
          <a:stretch>
            <a:fillRect/>
          </a:stretch>
        </p:blipFill>
        <p:spPr bwMode="auto">
          <a:xfrm>
            <a:off x="7861300" y="4352925"/>
            <a:ext cx="1139825" cy="1084263"/>
          </a:xfrm>
          <a:prstGeom prst="rect">
            <a:avLst/>
          </a:prstGeom>
          <a:noFill/>
          <a:ln w="9525">
            <a:noFill/>
            <a:miter lim="800000"/>
            <a:headEnd/>
            <a:tailEnd/>
          </a:ln>
        </p:spPr>
      </p:pic>
      <p:sp>
        <p:nvSpPr>
          <p:cNvPr id="22" name="Forme libre 21"/>
          <p:cNvSpPr/>
          <p:nvPr/>
        </p:nvSpPr>
        <p:spPr>
          <a:xfrm>
            <a:off x="379413" y="3048000"/>
            <a:ext cx="6630987" cy="3227388"/>
          </a:xfrm>
          <a:custGeom>
            <a:avLst/>
            <a:gdLst>
              <a:gd name="connsiteX0" fmla="*/ 65193 w 4996282"/>
              <a:gd name="connsiteY0" fmla="*/ 1244600 h 2249387"/>
              <a:gd name="connsiteX1" fmla="*/ 128693 w 4996282"/>
              <a:gd name="connsiteY1" fmla="*/ 1333500 h 2249387"/>
              <a:gd name="connsiteX2" fmla="*/ 509693 w 4996282"/>
              <a:gd name="connsiteY2" fmla="*/ 1930400 h 2249387"/>
              <a:gd name="connsiteX3" fmla="*/ 725593 w 4996282"/>
              <a:gd name="connsiteY3" fmla="*/ 2108200 h 2249387"/>
              <a:gd name="connsiteX4" fmla="*/ 852593 w 4996282"/>
              <a:gd name="connsiteY4" fmla="*/ 2159000 h 2249387"/>
              <a:gd name="connsiteX5" fmla="*/ 966893 w 4996282"/>
              <a:gd name="connsiteY5" fmla="*/ 2209800 h 2249387"/>
              <a:gd name="connsiteX6" fmla="*/ 1170093 w 4996282"/>
              <a:gd name="connsiteY6" fmla="*/ 2235200 h 2249387"/>
              <a:gd name="connsiteX7" fmla="*/ 1563793 w 4996282"/>
              <a:gd name="connsiteY7" fmla="*/ 2209800 h 2249387"/>
              <a:gd name="connsiteX8" fmla="*/ 1639993 w 4996282"/>
              <a:gd name="connsiteY8" fmla="*/ 2197100 h 2249387"/>
              <a:gd name="connsiteX9" fmla="*/ 1703493 w 4996282"/>
              <a:gd name="connsiteY9" fmla="*/ 2159000 h 2249387"/>
              <a:gd name="connsiteX10" fmla="*/ 1766993 w 4996282"/>
              <a:gd name="connsiteY10" fmla="*/ 2146300 h 2249387"/>
              <a:gd name="connsiteX11" fmla="*/ 2020993 w 4996282"/>
              <a:gd name="connsiteY11" fmla="*/ 2082800 h 2249387"/>
              <a:gd name="connsiteX12" fmla="*/ 2300393 w 4996282"/>
              <a:gd name="connsiteY12" fmla="*/ 2120900 h 2249387"/>
              <a:gd name="connsiteX13" fmla="*/ 2325793 w 4996282"/>
              <a:gd name="connsiteY13" fmla="*/ 2159000 h 2249387"/>
              <a:gd name="connsiteX14" fmla="*/ 2414693 w 4996282"/>
              <a:gd name="connsiteY14" fmla="*/ 2222500 h 2249387"/>
              <a:gd name="connsiteX15" fmla="*/ 3290993 w 4996282"/>
              <a:gd name="connsiteY15" fmla="*/ 2108200 h 2249387"/>
              <a:gd name="connsiteX16" fmla="*/ 3748193 w 4996282"/>
              <a:gd name="connsiteY16" fmla="*/ 2044700 h 2249387"/>
              <a:gd name="connsiteX17" fmla="*/ 3837093 w 4996282"/>
              <a:gd name="connsiteY17" fmla="*/ 2019300 h 2249387"/>
              <a:gd name="connsiteX18" fmla="*/ 3913293 w 4996282"/>
              <a:gd name="connsiteY18" fmla="*/ 2006600 h 2249387"/>
              <a:gd name="connsiteX19" fmla="*/ 3964093 w 4996282"/>
              <a:gd name="connsiteY19" fmla="*/ 1993900 h 2249387"/>
              <a:gd name="connsiteX20" fmla="*/ 4218093 w 4996282"/>
              <a:gd name="connsiteY20" fmla="*/ 2006600 h 2249387"/>
              <a:gd name="connsiteX21" fmla="*/ 4345093 w 4996282"/>
              <a:gd name="connsiteY21" fmla="*/ 2057400 h 2249387"/>
              <a:gd name="connsiteX22" fmla="*/ 4548293 w 4996282"/>
              <a:gd name="connsiteY22" fmla="*/ 1955800 h 2249387"/>
              <a:gd name="connsiteX23" fmla="*/ 4586393 w 4996282"/>
              <a:gd name="connsiteY23" fmla="*/ 1879600 h 2249387"/>
              <a:gd name="connsiteX24" fmla="*/ 4687993 w 4996282"/>
              <a:gd name="connsiteY24" fmla="*/ 1790700 h 2249387"/>
              <a:gd name="connsiteX25" fmla="*/ 4776893 w 4996282"/>
              <a:gd name="connsiteY25" fmla="*/ 1663700 h 2249387"/>
              <a:gd name="connsiteX26" fmla="*/ 4878493 w 4996282"/>
              <a:gd name="connsiteY26" fmla="*/ 1549400 h 2249387"/>
              <a:gd name="connsiteX27" fmla="*/ 4903893 w 4996282"/>
              <a:gd name="connsiteY27" fmla="*/ 1511300 h 2249387"/>
              <a:gd name="connsiteX28" fmla="*/ 4967393 w 4996282"/>
              <a:gd name="connsiteY28" fmla="*/ 1435100 h 2249387"/>
              <a:gd name="connsiteX29" fmla="*/ 4954693 w 4996282"/>
              <a:gd name="connsiteY29" fmla="*/ 1092200 h 2249387"/>
              <a:gd name="connsiteX30" fmla="*/ 4916593 w 4996282"/>
              <a:gd name="connsiteY30" fmla="*/ 1054100 h 2249387"/>
              <a:gd name="connsiteX31" fmla="*/ 4814993 w 4996282"/>
              <a:gd name="connsiteY31" fmla="*/ 990600 h 2249387"/>
              <a:gd name="connsiteX32" fmla="*/ 4662593 w 4996282"/>
              <a:gd name="connsiteY32" fmla="*/ 889000 h 2249387"/>
              <a:gd name="connsiteX33" fmla="*/ 4510193 w 4996282"/>
              <a:gd name="connsiteY33" fmla="*/ 863600 h 2249387"/>
              <a:gd name="connsiteX34" fmla="*/ 4459393 w 4996282"/>
              <a:gd name="connsiteY34" fmla="*/ 850900 h 2249387"/>
              <a:gd name="connsiteX35" fmla="*/ 4383193 w 4996282"/>
              <a:gd name="connsiteY35" fmla="*/ 838200 h 2249387"/>
              <a:gd name="connsiteX36" fmla="*/ 3722793 w 4996282"/>
              <a:gd name="connsiteY36" fmla="*/ 787400 h 2249387"/>
              <a:gd name="connsiteX37" fmla="*/ 3710093 w 4996282"/>
              <a:gd name="connsiteY37" fmla="*/ 749300 h 2249387"/>
              <a:gd name="connsiteX38" fmla="*/ 3684693 w 4996282"/>
              <a:gd name="connsiteY38" fmla="*/ 647700 h 2249387"/>
              <a:gd name="connsiteX39" fmla="*/ 3671993 w 4996282"/>
              <a:gd name="connsiteY39" fmla="*/ 609600 h 2249387"/>
              <a:gd name="connsiteX40" fmla="*/ 3544993 w 4996282"/>
              <a:gd name="connsiteY40" fmla="*/ 596900 h 2249387"/>
              <a:gd name="connsiteX41" fmla="*/ 3430693 w 4996282"/>
              <a:gd name="connsiteY41" fmla="*/ 584200 h 2249387"/>
              <a:gd name="connsiteX42" fmla="*/ 3075093 w 4996282"/>
              <a:gd name="connsiteY42" fmla="*/ 520700 h 2249387"/>
              <a:gd name="connsiteX43" fmla="*/ 2859193 w 4996282"/>
              <a:gd name="connsiteY43" fmla="*/ 482600 h 2249387"/>
              <a:gd name="connsiteX44" fmla="*/ 2198793 w 4996282"/>
              <a:gd name="connsiteY44" fmla="*/ 457200 h 2249387"/>
              <a:gd name="connsiteX45" fmla="*/ 2059093 w 4996282"/>
              <a:gd name="connsiteY45" fmla="*/ 444500 h 2249387"/>
              <a:gd name="connsiteX46" fmla="*/ 1881293 w 4996282"/>
              <a:gd name="connsiteY46" fmla="*/ 393700 h 2249387"/>
              <a:gd name="connsiteX47" fmla="*/ 1766993 w 4996282"/>
              <a:gd name="connsiteY47" fmla="*/ 342900 h 2249387"/>
              <a:gd name="connsiteX48" fmla="*/ 1665393 w 4996282"/>
              <a:gd name="connsiteY48" fmla="*/ 304800 h 2249387"/>
              <a:gd name="connsiteX49" fmla="*/ 1512993 w 4996282"/>
              <a:gd name="connsiteY49" fmla="*/ 228600 h 2249387"/>
              <a:gd name="connsiteX50" fmla="*/ 1424093 w 4996282"/>
              <a:gd name="connsiteY50" fmla="*/ 190500 h 2249387"/>
              <a:gd name="connsiteX51" fmla="*/ 1373293 w 4996282"/>
              <a:gd name="connsiteY51" fmla="*/ 152400 h 2249387"/>
              <a:gd name="connsiteX52" fmla="*/ 1309793 w 4996282"/>
              <a:gd name="connsiteY52" fmla="*/ 114300 h 2249387"/>
              <a:gd name="connsiteX53" fmla="*/ 1208193 w 4996282"/>
              <a:gd name="connsiteY53" fmla="*/ 50800 h 2249387"/>
              <a:gd name="connsiteX54" fmla="*/ 1131993 w 4996282"/>
              <a:gd name="connsiteY54" fmla="*/ 25400 h 2249387"/>
              <a:gd name="connsiteX55" fmla="*/ 1068493 w 4996282"/>
              <a:gd name="connsiteY55" fmla="*/ 12700 h 2249387"/>
              <a:gd name="connsiteX56" fmla="*/ 1017693 w 4996282"/>
              <a:gd name="connsiteY56" fmla="*/ 0 h 2249387"/>
              <a:gd name="connsiteX57" fmla="*/ 700193 w 4996282"/>
              <a:gd name="connsiteY57" fmla="*/ 25400 h 2249387"/>
              <a:gd name="connsiteX58" fmla="*/ 649393 w 4996282"/>
              <a:gd name="connsiteY58" fmla="*/ 63500 h 2249387"/>
              <a:gd name="connsiteX59" fmla="*/ 611293 w 4996282"/>
              <a:gd name="connsiteY59" fmla="*/ 76200 h 2249387"/>
              <a:gd name="connsiteX60" fmla="*/ 547793 w 4996282"/>
              <a:gd name="connsiteY60" fmla="*/ 127000 h 2249387"/>
              <a:gd name="connsiteX61" fmla="*/ 471593 w 4996282"/>
              <a:gd name="connsiteY61" fmla="*/ 241300 h 2249387"/>
              <a:gd name="connsiteX62" fmla="*/ 382693 w 4996282"/>
              <a:gd name="connsiteY62" fmla="*/ 355600 h 2249387"/>
              <a:gd name="connsiteX63" fmla="*/ 331893 w 4996282"/>
              <a:gd name="connsiteY63" fmla="*/ 457200 h 2249387"/>
              <a:gd name="connsiteX64" fmla="*/ 319193 w 4996282"/>
              <a:gd name="connsiteY64" fmla="*/ 495300 h 2249387"/>
              <a:gd name="connsiteX65" fmla="*/ 255693 w 4996282"/>
              <a:gd name="connsiteY65" fmla="*/ 596900 h 2249387"/>
              <a:gd name="connsiteX66" fmla="*/ 242993 w 4996282"/>
              <a:gd name="connsiteY66" fmla="*/ 647700 h 2249387"/>
              <a:gd name="connsiteX67" fmla="*/ 192193 w 4996282"/>
              <a:gd name="connsiteY67" fmla="*/ 723900 h 2249387"/>
              <a:gd name="connsiteX68" fmla="*/ 179493 w 4996282"/>
              <a:gd name="connsiteY68" fmla="*/ 762000 h 2249387"/>
              <a:gd name="connsiteX69" fmla="*/ 103293 w 4996282"/>
              <a:gd name="connsiteY69" fmla="*/ 838200 h 2249387"/>
              <a:gd name="connsiteX70" fmla="*/ 90593 w 4996282"/>
              <a:gd name="connsiteY70" fmla="*/ 889000 h 2249387"/>
              <a:gd name="connsiteX71" fmla="*/ 77893 w 4996282"/>
              <a:gd name="connsiteY71" fmla="*/ 927100 h 2249387"/>
              <a:gd name="connsiteX72" fmla="*/ 39793 w 4996282"/>
              <a:gd name="connsiteY72" fmla="*/ 1041400 h 2249387"/>
              <a:gd name="connsiteX73" fmla="*/ 27093 w 4996282"/>
              <a:gd name="connsiteY73" fmla="*/ 1104900 h 2249387"/>
              <a:gd name="connsiteX74" fmla="*/ 27093 w 4996282"/>
              <a:gd name="connsiteY74" fmla="*/ 1181100 h 2249387"/>
              <a:gd name="connsiteX75" fmla="*/ 103293 w 4996282"/>
              <a:gd name="connsiteY75" fmla="*/ 1231900 h 2249387"/>
              <a:gd name="connsiteX76" fmla="*/ 141393 w 4996282"/>
              <a:gd name="connsiteY76" fmla="*/ 1244600 h 224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996282" h="2249387">
                <a:moveTo>
                  <a:pt x="65193" y="1244600"/>
                </a:moveTo>
                <a:cubicBezTo>
                  <a:pt x="86360" y="1274233"/>
                  <a:pt x="110167" y="1302148"/>
                  <a:pt x="128693" y="1333500"/>
                </a:cubicBezTo>
                <a:cubicBezTo>
                  <a:pt x="268692" y="1570421"/>
                  <a:pt x="323867" y="1758868"/>
                  <a:pt x="509693" y="1930400"/>
                </a:cubicBezTo>
                <a:cubicBezTo>
                  <a:pt x="578198" y="1993636"/>
                  <a:pt x="639032" y="2073575"/>
                  <a:pt x="725593" y="2108200"/>
                </a:cubicBezTo>
                <a:cubicBezTo>
                  <a:pt x="767926" y="2125133"/>
                  <a:pt x="810572" y="2141307"/>
                  <a:pt x="852593" y="2159000"/>
                </a:cubicBezTo>
                <a:cubicBezTo>
                  <a:pt x="891019" y="2175179"/>
                  <a:pt x="926351" y="2200070"/>
                  <a:pt x="966893" y="2209800"/>
                </a:cubicBezTo>
                <a:cubicBezTo>
                  <a:pt x="1033269" y="2225730"/>
                  <a:pt x="1170093" y="2235200"/>
                  <a:pt x="1170093" y="2235200"/>
                </a:cubicBezTo>
                <a:lnTo>
                  <a:pt x="1563793" y="2209800"/>
                </a:lnTo>
                <a:cubicBezTo>
                  <a:pt x="1589459" y="2207719"/>
                  <a:pt x="1615793" y="2205900"/>
                  <a:pt x="1639993" y="2197100"/>
                </a:cubicBezTo>
                <a:cubicBezTo>
                  <a:pt x="1663191" y="2188664"/>
                  <a:pt x="1680574" y="2168168"/>
                  <a:pt x="1703493" y="2159000"/>
                </a:cubicBezTo>
                <a:cubicBezTo>
                  <a:pt x="1723535" y="2150983"/>
                  <a:pt x="1746118" y="2151793"/>
                  <a:pt x="1766993" y="2146300"/>
                </a:cubicBezTo>
                <a:cubicBezTo>
                  <a:pt x="2016904" y="2080534"/>
                  <a:pt x="1864212" y="2108930"/>
                  <a:pt x="2020993" y="2082800"/>
                </a:cubicBezTo>
                <a:cubicBezTo>
                  <a:pt x="2114126" y="2095500"/>
                  <a:pt x="2209204" y="2098103"/>
                  <a:pt x="2300393" y="2120900"/>
                </a:cubicBezTo>
                <a:cubicBezTo>
                  <a:pt x="2315201" y="2124602"/>
                  <a:pt x="2316022" y="2147274"/>
                  <a:pt x="2325793" y="2159000"/>
                </a:cubicBezTo>
                <a:cubicBezTo>
                  <a:pt x="2362569" y="2203132"/>
                  <a:pt x="2363335" y="2196821"/>
                  <a:pt x="2414693" y="2222500"/>
                </a:cubicBezTo>
                <a:cubicBezTo>
                  <a:pt x="3369147" y="2164654"/>
                  <a:pt x="2274447" y="2249387"/>
                  <a:pt x="3290993" y="2108200"/>
                </a:cubicBezTo>
                <a:lnTo>
                  <a:pt x="3748193" y="2044700"/>
                </a:lnTo>
                <a:cubicBezTo>
                  <a:pt x="3777826" y="2036233"/>
                  <a:pt x="3807063" y="2026230"/>
                  <a:pt x="3837093" y="2019300"/>
                </a:cubicBezTo>
                <a:cubicBezTo>
                  <a:pt x="3862184" y="2013510"/>
                  <a:pt x="3888043" y="2011650"/>
                  <a:pt x="3913293" y="2006600"/>
                </a:cubicBezTo>
                <a:cubicBezTo>
                  <a:pt x="3930409" y="2003177"/>
                  <a:pt x="3947160" y="1998133"/>
                  <a:pt x="3964093" y="1993900"/>
                </a:cubicBezTo>
                <a:cubicBezTo>
                  <a:pt x="4048760" y="1998133"/>
                  <a:pt x="4133879" y="1996883"/>
                  <a:pt x="4218093" y="2006600"/>
                </a:cubicBezTo>
                <a:cubicBezTo>
                  <a:pt x="4258896" y="2011308"/>
                  <a:pt x="4308075" y="2038891"/>
                  <a:pt x="4345093" y="2057400"/>
                </a:cubicBezTo>
                <a:cubicBezTo>
                  <a:pt x="4460116" y="2026030"/>
                  <a:pt x="4483877" y="2044372"/>
                  <a:pt x="4548293" y="1955800"/>
                </a:cubicBezTo>
                <a:cubicBezTo>
                  <a:pt x="4564996" y="1932833"/>
                  <a:pt x="4568049" y="1901279"/>
                  <a:pt x="4586393" y="1879600"/>
                </a:cubicBezTo>
                <a:cubicBezTo>
                  <a:pt x="4615461" y="1845247"/>
                  <a:pt x="4658219" y="1824443"/>
                  <a:pt x="4687993" y="1790700"/>
                </a:cubicBezTo>
                <a:cubicBezTo>
                  <a:pt x="4722182" y="1751953"/>
                  <a:pt x="4745888" y="1705040"/>
                  <a:pt x="4776893" y="1663700"/>
                </a:cubicBezTo>
                <a:cubicBezTo>
                  <a:pt x="4946658" y="1437346"/>
                  <a:pt x="4765535" y="1684950"/>
                  <a:pt x="4878493" y="1549400"/>
                </a:cubicBezTo>
                <a:cubicBezTo>
                  <a:pt x="4888264" y="1537674"/>
                  <a:pt x="4894122" y="1523026"/>
                  <a:pt x="4903893" y="1511300"/>
                </a:cubicBezTo>
                <a:cubicBezTo>
                  <a:pt x="4985381" y="1413514"/>
                  <a:pt x="4904330" y="1529695"/>
                  <a:pt x="4967393" y="1435100"/>
                </a:cubicBezTo>
                <a:cubicBezTo>
                  <a:pt x="4987479" y="1294499"/>
                  <a:pt x="4996282" y="1283511"/>
                  <a:pt x="4954693" y="1092200"/>
                </a:cubicBezTo>
                <a:cubicBezTo>
                  <a:pt x="4950878" y="1074649"/>
                  <a:pt x="4931118" y="1064664"/>
                  <a:pt x="4916593" y="1054100"/>
                </a:cubicBezTo>
                <a:cubicBezTo>
                  <a:pt x="4884294" y="1030610"/>
                  <a:pt x="4846943" y="1014562"/>
                  <a:pt x="4814993" y="990600"/>
                </a:cubicBezTo>
                <a:cubicBezTo>
                  <a:pt x="4797377" y="977388"/>
                  <a:pt x="4706925" y="900083"/>
                  <a:pt x="4662593" y="889000"/>
                </a:cubicBezTo>
                <a:cubicBezTo>
                  <a:pt x="4612630" y="876509"/>
                  <a:pt x="4560156" y="876091"/>
                  <a:pt x="4510193" y="863600"/>
                </a:cubicBezTo>
                <a:cubicBezTo>
                  <a:pt x="4493260" y="859367"/>
                  <a:pt x="4476509" y="854323"/>
                  <a:pt x="4459393" y="850900"/>
                </a:cubicBezTo>
                <a:cubicBezTo>
                  <a:pt x="4434143" y="845850"/>
                  <a:pt x="4408644" y="842116"/>
                  <a:pt x="4383193" y="838200"/>
                </a:cubicBezTo>
                <a:cubicBezTo>
                  <a:pt x="4140319" y="800835"/>
                  <a:pt x="4100737" y="812596"/>
                  <a:pt x="3722793" y="787400"/>
                </a:cubicBezTo>
                <a:cubicBezTo>
                  <a:pt x="3718560" y="774700"/>
                  <a:pt x="3713615" y="762215"/>
                  <a:pt x="3710093" y="749300"/>
                </a:cubicBezTo>
                <a:cubicBezTo>
                  <a:pt x="3700908" y="715621"/>
                  <a:pt x="3695732" y="680818"/>
                  <a:pt x="3684693" y="647700"/>
                </a:cubicBezTo>
                <a:cubicBezTo>
                  <a:pt x="3680460" y="635000"/>
                  <a:pt x="3684574" y="614175"/>
                  <a:pt x="3671993" y="609600"/>
                </a:cubicBezTo>
                <a:cubicBezTo>
                  <a:pt x="3632010" y="595061"/>
                  <a:pt x="3587304" y="601354"/>
                  <a:pt x="3544993" y="596900"/>
                </a:cubicBezTo>
                <a:lnTo>
                  <a:pt x="3430693" y="584200"/>
                </a:lnTo>
                <a:cubicBezTo>
                  <a:pt x="3136343" y="516273"/>
                  <a:pt x="3397378" y="571057"/>
                  <a:pt x="3075093" y="520700"/>
                </a:cubicBezTo>
                <a:cubicBezTo>
                  <a:pt x="3002890" y="509418"/>
                  <a:pt x="2931890" y="490056"/>
                  <a:pt x="2859193" y="482600"/>
                </a:cubicBezTo>
                <a:cubicBezTo>
                  <a:pt x="2788049" y="475303"/>
                  <a:pt x="2216103" y="457777"/>
                  <a:pt x="2198793" y="457200"/>
                </a:cubicBezTo>
                <a:cubicBezTo>
                  <a:pt x="2152226" y="452967"/>
                  <a:pt x="2105280" y="451793"/>
                  <a:pt x="2059093" y="444500"/>
                </a:cubicBezTo>
                <a:cubicBezTo>
                  <a:pt x="2019300" y="438217"/>
                  <a:pt x="1923285" y="410497"/>
                  <a:pt x="1881293" y="393700"/>
                </a:cubicBezTo>
                <a:cubicBezTo>
                  <a:pt x="1842582" y="378215"/>
                  <a:pt x="1805546" y="358775"/>
                  <a:pt x="1766993" y="342900"/>
                </a:cubicBezTo>
                <a:cubicBezTo>
                  <a:pt x="1733548" y="329128"/>
                  <a:pt x="1698377" y="319643"/>
                  <a:pt x="1665393" y="304800"/>
                </a:cubicBezTo>
                <a:cubicBezTo>
                  <a:pt x="1613599" y="281493"/>
                  <a:pt x="1565197" y="250973"/>
                  <a:pt x="1512993" y="228600"/>
                </a:cubicBezTo>
                <a:cubicBezTo>
                  <a:pt x="1483360" y="215900"/>
                  <a:pt x="1452396" y="205938"/>
                  <a:pt x="1424093" y="190500"/>
                </a:cubicBezTo>
                <a:cubicBezTo>
                  <a:pt x="1405511" y="180364"/>
                  <a:pt x="1390905" y="164141"/>
                  <a:pt x="1373293" y="152400"/>
                </a:cubicBezTo>
                <a:cubicBezTo>
                  <a:pt x="1352754" y="138708"/>
                  <a:pt x="1330816" y="127237"/>
                  <a:pt x="1309793" y="114300"/>
                </a:cubicBezTo>
                <a:cubicBezTo>
                  <a:pt x="1275780" y="93369"/>
                  <a:pt x="1246081" y="63429"/>
                  <a:pt x="1208193" y="50800"/>
                </a:cubicBezTo>
                <a:cubicBezTo>
                  <a:pt x="1182793" y="42333"/>
                  <a:pt x="1157824" y="32445"/>
                  <a:pt x="1131993" y="25400"/>
                </a:cubicBezTo>
                <a:cubicBezTo>
                  <a:pt x="1111168" y="19720"/>
                  <a:pt x="1089565" y="17383"/>
                  <a:pt x="1068493" y="12700"/>
                </a:cubicBezTo>
                <a:cubicBezTo>
                  <a:pt x="1051454" y="8914"/>
                  <a:pt x="1034626" y="4233"/>
                  <a:pt x="1017693" y="0"/>
                </a:cubicBezTo>
                <a:cubicBezTo>
                  <a:pt x="911860" y="8467"/>
                  <a:pt x="804821" y="7361"/>
                  <a:pt x="700193" y="25400"/>
                </a:cubicBezTo>
                <a:cubicBezTo>
                  <a:pt x="679334" y="28996"/>
                  <a:pt x="667771" y="52998"/>
                  <a:pt x="649393" y="63500"/>
                </a:cubicBezTo>
                <a:cubicBezTo>
                  <a:pt x="637770" y="70142"/>
                  <a:pt x="623993" y="71967"/>
                  <a:pt x="611293" y="76200"/>
                </a:cubicBezTo>
                <a:cubicBezTo>
                  <a:pt x="590126" y="93133"/>
                  <a:pt x="565926" y="106852"/>
                  <a:pt x="547793" y="127000"/>
                </a:cubicBezTo>
                <a:cubicBezTo>
                  <a:pt x="516620" y="161636"/>
                  <a:pt x="499879" y="204932"/>
                  <a:pt x="471593" y="241300"/>
                </a:cubicBezTo>
                <a:cubicBezTo>
                  <a:pt x="441960" y="279400"/>
                  <a:pt x="404279" y="312428"/>
                  <a:pt x="382693" y="355600"/>
                </a:cubicBezTo>
                <a:cubicBezTo>
                  <a:pt x="365760" y="389467"/>
                  <a:pt x="343867" y="421279"/>
                  <a:pt x="331893" y="457200"/>
                </a:cubicBezTo>
                <a:cubicBezTo>
                  <a:pt x="327660" y="469900"/>
                  <a:pt x="325835" y="483677"/>
                  <a:pt x="319193" y="495300"/>
                </a:cubicBezTo>
                <a:cubicBezTo>
                  <a:pt x="275602" y="571584"/>
                  <a:pt x="285310" y="517921"/>
                  <a:pt x="255693" y="596900"/>
                </a:cubicBezTo>
                <a:cubicBezTo>
                  <a:pt x="249564" y="613243"/>
                  <a:pt x="250799" y="632088"/>
                  <a:pt x="242993" y="647700"/>
                </a:cubicBezTo>
                <a:cubicBezTo>
                  <a:pt x="229341" y="675004"/>
                  <a:pt x="207018" y="697215"/>
                  <a:pt x="192193" y="723900"/>
                </a:cubicBezTo>
                <a:cubicBezTo>
                  <a:pt x="185692" y="735602"/>
                  <a:pt x="187712" y="751433"/>
                  <a:pt x="179493" y="762000"/>
                </a:cubicBezTo>
                <a:cubicBezTo>
                  <a:pt x="157440" y="790354"/>
                  <a:pt x="103293" y="838200"/>
                  <a:pt x="103293" y="838200"/>
                </a:cubicBezTo>
                <a:cubicBezTo>
                  <a:pt x="99060" y="855133"/>
                  <a:pt x="95388" y="872217"/>
                  <a:pt x="90593" y="889000"/>
                </a:cubicBezTo>
                <a:cubicBezTo>
                  <a:pt x="86915" y="901872"/>
                  <a:pt x="80797" y="914032"/>
                  <a:pt x="77893" y="927100"/>
                </a:cubicBezTo>
                <a:cubicBezTo>
                  <a:pt x="55079" y="1029763"/>
                  <a:pt x="83984" y="975113"/>
                  <a:pt x="39793" y="1041400"/>
                </a:cubicBezTo>
                <a:cubicBezTo>
                  <a:pt x="35560" y="1062567"/>
                  <a:pt x="32328" y="1083959"/>
                  <a:pt x="27093" y="1104900"/>
                </a:cubicBezTo>
                <a:cubicBezTo>
                  <a:pt x="20320" y="1131993"/>
                  <a:pt x="0" y="1154007"/>
                  <a:pt x="27093" y="1181100"/>
                </a:cubicBezTo>
                <a:cubicBezTo>
                  <a:pt x="48679" y="1202686"/>
                  <a:pt x="74333" y="1222247"/>
                  <a:pt x="103293" y="1231900"/>
                </a:cubicBezTo>
                <a:lnTo>
                  <a:pt x="141393" y="1244600"/>
                </a:lnTo>
              </a:path>
            </a:pathLst>
          </a:custGeom>
          <a:solidFill>
            <a:srgbClr val="008000">
              <a:alpha val="47000"/>
            </a:srgbClr>
          </a:solidFill>
          <a:ln>
            <a:solidFill>
              <a:srgbClr val="008000"/>
            </a:solidFill>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r>
              <a:rPr lang="fr-FR" sz="20000" dirty="0">
                <a:ea typeface="ＭＳ Ｐゴシック" pitchFamily="4" charset="-128"/>
                <a:cs typeface="ＭＳ Ｐゴシック" pitchFamily="4" charset="-128"/>
              </a:rPr>
              <a:t>?</a:t>
            </a:r>
          </a:p>
        </p:txBody>
      </p:sp>
      <p:sp>
        <p:nvSpPr>
          <p:cNvPr id="190475" name="Rectangle 20"/>
          <p:cNvSpPr>
            <a:spLocks noChangeArrowheads="1"/>
          </p:cNvSpPr>
          <p:nvPr/>
        </p:nvSpPr>
        <p:spPr bwMode="auto">
          <a:xfrm>
            <a:off x="1476375" y="4154488"/>
            <a:ext cx="4572000" cy="1815882"/>
          </a:xfrm>
          <a:prstGeom prst="rect">
            <a:avLst/>
          </a:prstGeom>
          <a:noFill/>
          <a:ln w="9525">
            <a:noFill/>
            <a:miter lim="800000"/>
            <a:headEnd/>
            <a:tailEnd/>
          </a:ln>
        </p:spPr>
        <p:txBody>
          <a:bodyPr>
            <a:prstTxWarp prst="textNoShape">
              <a:avLst/>
            </a:prstTxWarp>
            <a:spAutoFit/>
          </a:bodyPr>
          <a:lstStyle/>
          <a:p>
            <a:pPr>
              <a:defRPr/>
            </a:pPr>
            <a:r>
              <a:rPr lang="fr-FR" sz="2800" b="1" dirty="0" smtClean="0">
                <a:solidFill>
                  <a:schemeClr val="bg1"/>
                </a:solidFill>
              </a:rPr>
              <a:t>Garantir des </a:t>
            </a:r>
            <a:r>
              <a:rPr lang="fr-FR" sz="2800" b="1" u="sng" dirty="0" smtClean="0">
                <a:solidFill>
                  <a:schemeClr val="bg1"/>
                </a:solidFill>
              </a:rPr>
              <a:t>résultats durables et mesurables d’économie, de confort et de qualité de vie</a:t>
            </a:r>
          </a:p>
        </p:txBody>
      </p:sp>
      <p:cxnSp>
        <p:nvCxnSpPr>
          <p:cNvPr id="14" name="Connecteur droit 13"/>
          <p:cNvCxnSpPr/>
          <p:nvPr/>
        </p:nvCxnSpPr>
        <p:spPr>
          <a:xfrm flipV="1">
            <a:off x="1295400" y="609600"/>
            <a:ext cx="6565900" cy="1790700"/>
          </a:xfrm>
          <a:prstGeom prst="line">
            <a:avLst/>
          </a:prstGeom>
          <a:ln w="12700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0" y="1752600"/>
            <a:ext cx="9143999" cy="5105400"/>
          </a:xfrm>
        </p:spPr>
        <p:txBody>
          <a:bodyPr>
            <a:normAutofit/>
          </a:bodyPr>
          <a:lstStyle/>
          <a:p>
            <a:pPr>
              <a:defRPr/>
            </a:pPr>
            <a:endParaRPr lang="fr-FR" sz="2800" b="1" dirty="0" smtClean="0">
              <a:solidFill>
                <a:schemeClr val="tx1"/>
              </a:solidFill>
            </a:endParaRPr>
          </a:p>
          <a:p>
            <a:pPr>
              <a:defRPr/>
            </a:pPr>
            <a:r>
              <a:rPr lang="fr-FR" sz="2800" b="1" dirty="0" smtClean="0">
                <a:solidFill>
                  <a:schemeClr val="tx1"/>
                </a:solidFill>
              </a:rPr>
              <a:t>Création </a:t>
            </a:r>
            <a:r>
              <a:rPr lang="fr-FR" sz="2800" dirty="0" smtClean="0">
                <a:solidFill>
                  <a:schemeClr val="tx1"/>
                </a:solidFill>
              </a:rPr>
              <a:t>SCIC: tiers de confiance – garant de la coopération</a:t>
            </a:r>
          </a:p>
          <a:p>
            <a:pPr>
              <a:defRPr/>
            </a:pPr>
            <a:endParaRPr lang="fr-FR" sz="2000" dirty="0" smtClean="0">
              <a:solidFill>
                <a:schemeClr val="tx1"/>
              </a:solidFill>
            </a:endParaRPr>
          </a:p>
          <a:p>
            <a:pPr>
              <a:defRPr/>
            </a:pPr>
            <a:r>
              <a:rPr lang="fr-FR" sz="2800" dirty="0" smtClean="0">
                <a:solidFill>
                  <a:schemeClr val="tx1"/>
                </a:solidFill>
              </a:rPr>
              <a:t>Assurer </a:t>
            </a:r>
            <a:r>
              <a:rPr lang="fr-FR" sz="2800" b="1" dirty="0" smtClean="0">
                <a:solidFill>
                  <a:schemeClr val="tx1"/>
                </a:solidFill>
              </a:rPr>
              <a:t>direction globale des travaux </a:t>
            </a:r>
            <a:r>
              <a:rPr lang="fr-FR" sz="2800" dirty="0" smtClean="0">
                <a:solidFill>
                  <a:schemeClr val="tx1"/>
                </a:solidFill>
              </a:rPr>
              <a:t>en tenant compte de </a:t>
            </a:r>
            <a:r>
              <a:rPr lang="fr-FR" sz="2800" b="1" dirty="0" smtClean="0">
                <a:solidFill>
                  <a:schemeClr val="tx1"/>
                </a:solidFill>
              </a:rPr>
              <a:t>l’intérêt de chacune et de l’ensemble des parties prenantes</a:t>
            </a:r>
          </a:p>
          <a:p>
            <a:pPr>
              <a:defRPr/>
            </a:pPr>
            <a:endParaRPr lang="fr-FR" sz="2000" b="1" dirty="0" smtClean="0">
              <a:solidFill>
                <a:schemeClr val="tx1"/>
              </a:solidFill>
            </a:endParaRPr>
          </a:p>
          <a:p>
            <a:pPr>
              <a:defRPr/>
            </a:pPr>
            <a:r>
              <a:rPr lang="fr-FR" sz="2800" b="1" dirty="0" smtClean="0">
                <a:solidFill>
                  <a:schemeClr val="tx1"/>
                </a:solidFill>
              </a:rPr>
              <a:t>AG de 6 collèges </a:t>
            </a:r>
            <a:r>
              <a:rPr lang="fr-FR" sz="2800" dirty="0" smtClean="0">
                <a:solidFill>
                  <a:schemeClr val="tx1"/>
                </a:solidFill>
              </a:rPr>
              <a:t>(1 voix chacun): collectivité, énergéticien, prof. du bâtiment, propriétaires / locataires, collaborateurs…</a:t>
            </a:r>
            <a:endParaRPr lang="fr-FR" sz="2800" b="1" dirty="0" smtClean="0">
              <a:solidFill>
                <a:schemeClr val="tx1"/>
              </a:solidFill>
            </a:endParaRPr>
          </a:p>
          <a:p>
            <a:pPr>
              <a:defRPr/>
            </a:pPr>
            <a:endParaRPr lang="fr-FR" sz="2000" dirty="0" smtClean="0">
              <a:solidFill>
                <a:schemeClr val="tx1"/>
              </a:solidFill>
            </a:endParaRPr>
          </a:p>
          <a:p>
            <a:pPr>
              <a:defRPr/>
            </a:pPr>
            <a:r>
              <a:rPr lang="fr-FR" sz="2800" b="1" dirty="0" smtClean="0">
                <a:solidFill>
                  <a:schemeClr val="tx1"/>
                </a:solidFill>
              </a:rPr>
              <a:t>Garantir </a:t>
            </a:r>
            <a:r>
              <a:rPr lang="fr-FR" sz="2800" dirty="0" smtClean="0">
                <a:solidFill>
                  <a:schemeClr val="tx1"/>
                </a:solidFill>
              </a:rPr>
              <a:t>des </a:t>
            </a:r>
            <a:r>
              <a:rPr lang="fr-FR" sz="2800" b="1" u="sng" dirty="0" smtClean="0">
                <a:solidFill>
                  <a:srgbClr val="008000"/>
                </a:solidFill>
              </a:rPr>
              <a:t>résultats durables et mesurables d’économie, de confort et de qualité de vie</a:t>
            </a:r>
          </a:p>
          <a:p>
            <a:pPr>
              <a:defRPr/>
            </a:pPr>
            <a:endParaRPr lang="fr-FR" sz="2800" dirty="0" smtClean="0">
              <a:solidFill>
                <a:schemeClr val="tx1"/>
              </a:solidFill>
            </a:endParaRPr>
          </a:p>
          <a:p>
            <a:pPr>
              <a:defRPr/>
            </a:pPr>
            <a:endParaRPr lang="fr-FR" sz="2800" dirty="0" smtClean="0">
              <a:solidFill>
                <a:schemeClr val="tx1"/>
              </a:solidFill>
            </a:endParaRPr>
          </a:p>
          <a:p>
            <a:pPr>
              <a:buFontTx/>
              <a:buChar char="-"/>
              <a:defRPr/>
            </a:pPr>
            <a:endParaRPr lang="fr-FR" sz="2800" dirty="0" smtClean="0"/>
          </a:p>
        </p:txBody>
      </p:sp>
      <p:sp>
        <p:nvSpPr>
          <p:cNvPr id="7" name="Forme libre 6"/>
          <p:cNvSpPr/>
          <p:nvPr/>
        </p:nvSpPr>
        <p:spPr>
          <a:xfrm>
            <a:off x="1600200" y="76200"/>
            <a:ext cx="5335588" cy="2209800"/>
          </a:xfrm>
          <a:custGeom>
            <a:avLst/>
            <a:gdLst>
              <a:gd name="connsiteX0" fmla="*/ 65193 w 4996282"/>
              <a:gd name="connsiteY0" fmla="*/ 1244600 h 2249387"/>
              <a:gd name="connsiteX1" fmla="*/ 128693 w 4996282"/>
              <a:gd name="connsiteY1" fmla="*/ 1333500 h 2249387"/>
              <a:gd name="connsiteX2" fmla="*/ 509693 w 4996282"/>
              <a:gd name="connsiteY2" fmla="*/ 1930400 h 2249387"/>
              <a:gd name="connsiteX3" fmla="*/ 725593 w 4996282"/>
              <a:gd name="connsiteY3" fmla="*/ 2108200 h 2249387"/>
              <a:gd name="connsiteX4" fmla="*/ 852593 w 4996282"/>
              <a:gd name="connsiteY4" fmla="*/ 2159000 h 2249387"/>
              <a:gd name="connsiteX5" fmla="*/ 966893 w 4996282"/>
              <a:gd name="connsiteY5" fmla="*/ 2209800 h 2249387"/>
              <a:gd name="connsiteX6" fmla="*/ 1170093 w 4996282"/>
              <a:gd name="connsiteY6" fmla="*/ 2235200 h 2249387"/>
              <a:gd name="connsiteX7" fmla="*/ 1563793 w 4996282"/>
              <a:gd name="connsiteY7" fmla="*/ 2209800 h 2249387"/>
              <a:gd name="connsiteX8" fmla="*/ 1639993 w 4996282"/>
              <a:gd name="connsiteY8" fmla="*/ 2197100 h 2249387"/>
              <a:gd name="connsiteX9" fmla="*/ 1703493 w 4996282"/>
              <a:gd name="connsiteY9" fmla="*/ 2159000 h 2249387"/>
              <a:gd name="connsiteX10" fmla="*/ 1766993 w 4996282"/>
              <a:gd name="connsiteY10" fmla="*/ 2146300 h 2249387"/>
              <a:gd name="connsiteX11" fmla="*/ 2020993 w 4996282"/>
              <a:gd name="connsiteY11" fmla="*/ 2082800 h 2249387"/>
              <a:gd name="connsiteX12" fmla="*/ 2300393 w 4996282"/>
              <a:gd name="connsiteY12" fmla="*/ 2120900 h 2249387"/>
              <a:gd name="connsiteX13" fmla="*/ 2325793 w 4996282"/>
              <a:gd name="connsiteY13" fmla="*/ 2159000 h 2249387"/>
              <a:gd name="connsiteX14" fmla="*/ 2414693 w 4996282"/>
              <a:gd name="connsiteY14" fmla="*/ 2222500 h 2249387"/>
              <a:gd name="connsiteX15" fmla="*/ 3290993 w 4996282"/>
              <a:gd name="connsiteY15" fmla="*/ 2108200 h 2249387"/>
              <a:gd name="connsiteX16" fmla="*/ 3748193 w 4996282"/>
              <a:gd name="connsiteY16" fmla="*/ 2044700 h 2249387"/>
              <a:gd name="connsiteX17" fmla="*/ 3837093 w 4996282"/>
              <a:gd name="connsiteY17" fmla="*/ 2019300 h 2249387"/>
              <a:gd name="connsiteX18" fmla="*/ 3913293 w 4996282"/>
              <a:gd name="connsiteY18" fmla="*/ 2006600 h 2249387"/>
              <a:gd name="connsiteX19" fmla="*/ 3964093 w 4996282"/>
              <a:gd name="connsiteY19" fmla="*/ 1993900 h 2249387"/>
              <a:gd name="connsiteX20" fmla="*/ 4218093 w 4996282"/>
              <a:gd name="connsiteY20" fmla="*/ 2006600 h 2249387"/>
              <a:gd name="connsiteX21" fmla="*/ 4345093 w 4996282"/>
              <a:gd name="connsiteY21" fmla="*/ 2057400 h 2249387"/>
              <a:gd name="connsiteX22" fmla="*/ 4548293 w 4996282"/>
              <a:gd name="connsiteY22" fmla="*/ 1955800 h 2249387"/>
              <a:gd name="connsiteX23" fmla="*/ 4586393 w 4996282"/>
              <a:gd name="connsiteY23" fmla="*/ 1879600 h 2249387"/>
              <a:gd name="connsiteX24" fmla="*/ 4687993 w 4996282"/>
              <a:gd name="connsiteY24" fmla="*/ 1790700 h 2249387"/>
              <a:gd name="connsiteX25" fmla="*/ 4776893 w 4996282"/>
              <a:gd name="connsiteY25" fmla="*/ 1663700 h 2249387"/>
              <a:gd name="connsiteX26" fmla="*/ 4878493 w 4996282"/>
              <a:gd name="connsiteY26" fmla="*/ 1549400 h 2249387"/>
              <a:gd name="connsiteX27" fmla="*/ 4903893 w 4996282"/>
              <a:gd name="connsiteY27" fmla="*/ 1511300 h 2249387"/>
              <a:gd name="connsiteX28" fmla="*/ 4967393 w 4996282"/>
              <a:gd name="connsiteY28" fmla="*/ 1435100 h 2249387"/>
              <a:gd name="connsiteX29" fmla="*/ 4954693 w 4996282"/>
              <a:gd name="connsiteY29" fmla="*/ 1092200 h 2249387"/>
              <a:gd name="connsiteX30" fmla="*/ 4916593 w 4996282"/>
              <a:gd name="connsiteY30" fmla="*/ 1054100 h 2249387"/>
              <a:gd name="connsiteX31" fmla="*/ 4814993 w 4996282"/>
              <a:gd name="connsiteY31" fmla="*/ 990600 h 2249387"/>
              <a:gd name="connsiteX32" fmla="*/ 4662593 w 4996282"/>
              <a:gd name="connsiteY32" fmla="*/ 889000 h 2249387"/>
              <a:gd name="connsiteX33" fmla="*/ 4510193 w 4996282"/>
              <a:gd name="connsiteY33" fmla="*/ 863600 h 2249387"/>
              <a:gd name="connsiteX34" fmla="*/ 4459393 w 4996282"/>
              <a:gd name="connsiteY34" fmla="*/ 850900 h 2249387"/>
              <a:gd name="connsiteX35" fmla="*/ 4383193 w 4996282"/>
              <a:gd name="connsiteY35" fmla="*/ 838200 h 2249387"/>
              <a:gd name="connsiteX36" fmla="*/ 3722793 w 4996282"/>
              <a:gd name="connsiteY36" fmla="*/ 787400 h 2249387"/>
              <a:gd name="connsiteX37" fmla="*/ 3710093 w 4996282"/>
              <a:gd name="connsiteY37" fmla="*/ 749300 h 2249387"/>
              <a:gd name="connsiteX38" fmla="*/ 3684693 w 4996282"/>
              <a:gd name="connsiteY38" fmla="*/ 647700 h 2249387"/>
              <a:gd name="connsiteX39" fmla="*/ 3671993 w 4996282"/>
              <a:gd name="connsiteY39" fmla="*/ 609600 h 2249387"/>
              <a:gd name="connsiteX40" fmla="*/ 3544993 w 4996282"/>
              <a:gd name="connsiteY40" fmla="*/ 596900 h 2249387"/>
              <a:gd name="connsiteX41" fmla="*/ 3430693 w 4996282"/>
              <a:gd name="connsiteY41" fmla="*/ 584200 h 2249387"/>
              <a:gd name="connsiteX42" fmla="*/ 3075093 w 4996282"/>
              <a:gd name="connsiteY42" fmla="*/ 520700 h 2249387"/>
              <a:gd name="connsiteX43" fmla="*/ 2859193 w 4996282"/>
              <a:gd name="connsiteY43" fmla="*/ 482600 h 2249387"/>
              <a:gd name="connsiteX44" fmla="*/ 2198793 w 4996282"/>
              <a:gd name="connsiteY44" fmla="*/ 457200 h 2249387"/>
              <a:gd name="connsiteX45" fmla="*/ 2059093 w 4996282"/>
              <a:gd name="connsiteY45" fmla="*/ 444500 h 2249387"/>
              <a:gd name="connsiteX46" fmla="*/ 1881293 w 4996282"/>
              <a:gd name="connsiteY46" fmla="*/ 393700 h 2249387"/>
              <a:gd name="connsiteX47" fmla="*/ 1766993 w 4996282"/>
              <a:gd name="connsiteY47" fmla="*/ 342900 h 2249387"/>
              <a:gd name="connsiteX48" fmla="*/ 1665393 w 4996282"/>
              <a:gd name="connsiteY48" fmla="*/ 304800 h 2249387"/>
              <a:gd name="connsiteX49" fmla="*/ 1512993 w 4996282"/>
              <a:gd name="connsiteY49" fmla="*/ 228600 h 2249387"/>
              <a:gd name="connsiteX50" fmla="*/ 1424093 w 4996282"/>
              <a:gd name="connsiteY50" fmla="*/ 190500 h 2249387"/>
              <a:gd name="connsiteX51" fmla="*/ 1373293 w 4996282"/>
              <a:gd name="connsiteY51" fmla="*/ 152400 h 2249387"/>
              <a:gd name="connsiteX52" fmla="*/ 1309793 w 4996282"/>
              <a:gd name="connsiteY52" fmla="*/ 114300 h 2249387"/>
              <a:gd name="connsiteX53" fmla="*/ 1208193 w 4996282"/>
              <a:gd name="connsiteY53" fmla="*/ 50800 h 2249387"/>
              <a:gd name="connsiteX54" fmla="*/ 1131993 w 4996282"/>
              <a:gd name="connsiteY54" fmla="*/ 25400 h 2249387"/>
              <a:gd name="connsiteX55" fmla="*/ 1068493 w 4996282"/>
              <a:gd name="connsiteY55" fmla="*/ 12700 h 2249387"/>
              <a:gd name="connsiteX56" fmla="*/ 1017693 w 4996282"/>
              <a:gd name="connsiteY56" fmla="*/ 0 h 2249387"/>
              <a:gd name="connsiteX57" fmla="*/ 700193 w 4996282"/>
              <a:gd name="connsiteY57" fmla="*/ 25400 h 2249387"/>
              <a:gd name="connsiteX58" fmla="*/ 649393 w 4996282"/>
              <a:gd name="connsiteY58" fmla="*/ 63500 h 2249387"/>
              <a:gd name="connsiteX59" fmla="*/ 611293 w 4996282"/>
              <a:gd name="connsiteY59" fmla="*/ 76200 h 2249387"/>
              <a:gd name="connsiteX60" fmla="*/ 547793 w 4996282"/>
              <a:gd name="connsiteY60" fmla="*/ 127000 h 2249387"/>
              <a:gd name="connsiteX61" fmla="*/ 471593 w 4996282"/>
              <a:gd name="connsiteY61" fmla="*/ 241300 h 2249387"/>
              <a:gd name="connsiteX62" fmla="*/ 382693 w 4996282"/>
              <a:gd name="connsiteY62" fmla="*/ 355600 h 2249387"/>
              <a:gd name="connsiteX63" fmla="*/ 331893 w 4996282"/>
              <a:gd name="connsiteY63" fmla="*/ 457200 h 2249387"/>
              <a:gd name="connsiteX64" fmla="*/ 319193 w 4996282"/>
              <a:gd name="connsiteY64" fmla="*/ 495300 h 2249387"/>
              <a:gd name="connsiteX65" fmla="*/ 255693 w 4996282"/>
              <a:gd name="connsiteY65" fmla="*/ 596900 h 2249387"/>
              <a:gd name="connsiteX66" fmla="*/ 242993 w 4996282"/>
              <a:gd name="connsiteY66" fmla="*/ 647700 h 2249387"/>
              <a:gd name="connsiteX67" fmla="*/ 192193 w 4996282"/>
              <a:gd name="connsiteY67" fmla="*/ 723900 h 2249387"/>
              <a:gd name="connsiteX68" fmla="*/ 179493 w 4996282"/>
              <a:gd name="connsiteY68" fmla="*/ 762000 h 2249387"/>
              <a:gd name="connsiteX69" fmla="*/ 103293 w 4996282"/>
              <a:gd name="connsiteY69" fmla="*/ 838200 h 2249387"/>
              <a:gd name="connsiteX70" fmla="*/ 90593 w 4996282"/>
              <a:gd name="connsiteY70" fmla="*/ 889000 h 2249387"/>
              <a:gd name="connsiteX71" fmla="*/ 77893 w 4996282"/>
              <a:gd name="connsiteY71" fmla="*/ 927100 h 2249387"/>
              <a:gd name="connsiteX72" fmla="*/ 39793 w 4996282"/>
              <a:gd name="connsiteY72" fmla="*/ 1041400 h 2249387"/>
              <a:gd name="connsiteX73" fmla="*/ 27093 w 4996282"/>
              <a:gd name="connsiteY73" fmla="*/ 1104900 h 2249387"/>
              <a:gd name="connsiteX74" fmla="*/ 27093 w 4996282"/>
              <a:gd name="connsiteY74" fmla="*/ 1181100 h 2249387"/>
              <a:gd name="connsiteX75" fmla="*/ 103293 w 4996282"/>
              <a:gd name="connsiteY75" fmla="*/ 1231900 h 2249387"/>
              <a:gd name="connsiteX76" fmla="*/ 141393 w 4996282"/>
              <a:gd name="connsiteY76" fmla="*/ 1244600 h 224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996282" h="2249387">
                <a:moveTo>
                  <a:pt x="65193" y="1244600"/>
                </a:moveTo>
                <a:cubicBezTo>
                  <a:pt x="86360" y="1274233"/>
                  <a:pt x="110167" y="1302148"/>
                  <a:pt x="128693" y="1333500"/>
                </a:cubicBezTo>
                <a:cubicBezTo>
                  <a:pt x="268692" y="1570421"/>
                  <a:pt x="323867" y="1758868"/>
                  <a:pt x="509693" y="1930400"/>
                </a:cubicBezTo>
                <a:cubicBezTo>
                  <a:pt x="578198" y="1993636"/>
                  <a:pt x="639032" y="2073575"/>
                  <a:pt x="725593" y="2108200"/>
                </a:cubicBezTo>
                <a:cubicBezTo>
                  <a:pt x="767926" y="2125133"/>
                  <a:pt x="810572" y="2141307"/>
                  <a:pt x="852593" y="2159000"/>
                </a:cubicBezTo>
                <a:cubicBezTo>
                  <a:pt x="891019" y="2175179"/>
                  <a:pt x="926351" y="2200070"/>
                  <a:pt x="966893" y="2209800"/>
                </a:cubicBezTo>
                <a:cubicBezTo>
                  <a:pt x="1033269" y="2225730"/>
                  <a:pt x="1170093" y="2235200"/>
                  <a:pt x="1170093" y="2235200"/>
                </a:cubicBezTo>
                <a:lnTo>
                  <a:pt x="1563793" y="2209800"/>
                </a:lnTo>
                <a:cubicBezTo>
                  <a:pt x="1589459" y="2207719"/>
                  <a:pt x="1615793" y="2205900"/>
                  <a:pt x="1639993" y="2197100"/>
                </a:cubicBezTo>
                <a:cubicBezTo>
                  <a:pt x="1663191" y="2188664"/>
                  <a:pt x="1680574" y="2168168"/>
                  <a:pt x="1703493" y="2159000"/>
                </a:cubicBezTo>
                <a:cubicBezTo>
                  <a:pt x="1723535" y="2150983"/>
                  <a:pt x="1746118" y="2151793"/>
                  <a:pt x="1766993" y="2146300"/>
                </a:cubicBezTo>
                <a:cubicBezTo>
                  <a:pt x="2016904" y="2080534"/>
                  <a:pt x="1864212" y="2108930"/>
                  <a:pt x="2020993" y="2082800"/>
                </a:cubicBezTo>
                <a:cubicBezTo>
                  <a:pt x="2114126" y="2095500"/>
                  <a:pt x="2209204" y="2098103"/>
                  <a:pt x="2300393" y="2120900"/>
                </a:cubicBezTo>
                <a:cubicBezTo>
                  <a:pt x="2315201" y="2124602"/>
                  <a:pt x="2316022" y="2147274"/>
                  <a:pt x="2325793" y="2159000"/>
                </a:cubicBezTo>
                <a:cubicBezTo>
                  <a:pt x="2362569" y="2203132"/>
                  <a:pt x="2363335" y="2196821"/>
                  <a:pt x="2414693" y="2222500"/>
                </a:cubicBezTo>
                <a:cubicBezTo>
                  <a:pt x="3369147" y="2164654"/>
                  <a:pt x="2274447" y="2249387"/>
                  <a:pt x="3290993" y="2108200"/>
                </a:cubicBezTo>
                <a:lnTo>
                  <a:pt x="3748193" y="2044700"/>
                </a:lnTo>
                <a:cubicBezTo>
                  <a:pt x="3777826" y="2036233"/>
                  <a:pt x="3807063" y="2026230"/>
                  <a:pt x="3837093" y="2019300"/>
                </a:cubicBezTo>
                <a:cubicBezTo>
                  <a:pt x="3862184" y="2013510"/>
                  <a:pt x="3888043" y="2011650"/>
                  <a:pt x="3913293" y="2006600"/>
                </a:cubicBezTo>
                <a:cubicBezTo>
                  <a:pt x="3930409" y="2003177"/>
                  <a:pt x="3947160" y="1998133"/>
                  <a:pt x="3964093" y="1993900"/>
                </a:cubicBezTo>
                <a:cubicBezTo>
                  <a:pt x="4048760" y="1998133"/>
                  <a:pt x="4133879" y="1996883"/>
                  <a:pt x="4218093" y="2006600"/>
                </a:cubicBezTo>
                <a:cubicBezTo>
                  <a:pt x="4258896" y="2011308"/>
                  <a:pt x="4308075" y="2038891"/>
                  <a:pt x="4345093" y="2057400"/>
                </a:cubicBezTo>
                <a:cubicBezTo>
                  <a:pt x="4460116" y="2026030"/>
                  <a:pt x="4483877" y="2044372"/>
                  <a:pt x="4548293" y="1955800"/>
                </a:cubicBezTo>
                <a:cubicBezTo>
                  <a:pt x="4564996" y="1932833"/>
                  <a:pt x="4568049" y="1901279"/>
                  <a:pt x="4586393" y="1879600"/>
                </a:cubicBezTo>
                <a:cubicBezTo>
                  <a:pt x="4615461" y="1845247"/>
                  <a:pt x="4658219" y="1824443"/>
                  <a:pt x="4687993" y="1790700"/>
                </a:cubicBezTo>
                <a:cubicBezTo>
                  <a:pt x="4722182" y="1751953"/>
                  <a:pt x="4745888" y="1705040"/>
                  <a:pt x="4776893" y="1663700"/>
                </a:cubicBezTo>
                <a:cubicBezTo>
                  <a:pt x="4946658" y="1437346"/>
                  <a:pt x="4765535" y="1684950"/>
                  <a:pt x="4878493" y="1549400"/>
                </a:cubicBezTo>
                <a:cubicBezTo>
                  <a:pt x="4888264" y="1537674"/>
                  <a:pt x="4894122" y="1523026"/>
                  <a:pt x="4903893" y="1511300"/>
                </a:cubicBezTo>
                <a:cubicBezTo>
                  <a:pt x="4985381" y="1413514"/>
                  <a:pt x="4904330" y="1529695"/>
                  <a:pt x="4967393" y="1435100"/>
                </a:cubicBezTo>
                <a:cubicBezTo>
                  <a:pt x="4987479" y="1294499"/>
                  <a:pt x="4996282" y="1283511"/>
                  <a:pt x="4954693" y="1092200"/>
                </a:cubicBezTo>
                <a:cubicBezTo>
                  <a:pt x="4950878" y="1074649"/>
                  <a:pt x="4931118" y="1064664"/>
                  <a:pt x="4916593" y="1054100"/>
                </a:cubicBezTo>
                <a:cubicBezTo>
                  <a:pt x="4884294" y="1030610"/>
                  <a:pt x="4846943" y="1014562"/>
                  <a:pt x="4814993" y="990600"/>
                </a:cubicBezTo>
                <a:cubicBezTo>
                  <a:pt x="4797377" y="977388"/>
                  <a:pt x="4706925" y="900083"/>
                  <a:pt x="4662593" y="889000"/>
                </a:cubicBezTo>
                <a:cubicBezTo>
                  <a:pt x="4612630" y="876509"/>
                  <a:pt x="4560156" y="876091"/>
                  <a:pt x="4510193" y="863600"/>
                </a:cubicBezTo>
                <a:cubicBezTo>
                  <a:pt x="4493260" y="859367"/>
                  <a:pt x="4476509" y="854323"/>
                  <a:pt x="4459393" y="850900"/>
                </a:cubicBezTo>
                <a:cubicBezTo>
                  <a:pt x="4434143" y="845850"/>
                  <a:pt x="4408644" y="842116"/>
                  <a:pt x="4383193" y="838200"/>
                </a:cubicBezTo>
                <a:cubicBezTo>
                  <a:pt x="4140319" y="800835"/>
                  <a:pt x="4100737" y="812596"/>
                  <a:pt x="3722793" y="787400"/>
                </a:cubicBezTo>
                <a:cubicBezTo>
                  <a:pt x="3718560" y="774700"/>
                  <a:pt x="3713615" y="762215"/>
                  <a:pt x="3710093" y="749300"/>
                </a:cubicBezTo>
                <a:cubicBezTo>
                  <a:pt x="3700908" y="715621"/>
                  <a:pt x="3695732" y="680818"/>
                  <a:pt x="3684693" y="647700"/>
                </a:cubicBezTo>
                <a:cubicBezTo>
                  <a:pt x="3680460" y="635000"/>
                  <a:pt x="3684574" y="614175"/>
                  <a:pt x="3671993" y="609600"/>
                </a:cubicBezTo>
                <a:cubicBezTo>
                  <a:pt x="3632010" y="595061"/>
                  <a:pt x="3587304" y="601354"/>
                  <a:pt x="3544993" y="596900"/>
                </a:cubicBezTo>
                <a:lnTo>
                  <a:pt x="3430693" y="584200"/>
                </a:lnTo>
                <a:cubicBezTo>
                  <a:pt x="3136343" y="516273"/>
                  <a:pt x="3397378" y="571057"/>
                  <a:pt x="3075093" y="520700"/>
                </a:cubicBezTo>
                <a:cubicBezTo>
                  <a:pt x="3002890" y="509418"/>
                  <a:pt x="2931890" y="490056"/>
                  <a:pt x="2859193" y="482600"/>
                </a:cubicBezTo>
                <a:cubicBezTo>
                  <a:pt x="2788049" y="475303"/>
                  <a:pt x="2216103" y="457777"/>
                  <a:pt x="2198793" y="457200"/>
                </a:cubicBezTo>
                <a:cubicBezTo>
                  <a:pt x="2152226" y="452967"/>
                  <a:pt x="2105280" y="451793"/>
                  <a:pt x="2059093" y="444500"/>
                </a:cubicBezTo>
                <a:cubicBezTo>
                  <a:pt x="2019300" y="438217"/>
                  <a:pt x="1923285" y="410497"/>
                  <a:pt x="1881293" y="393700"/>
                </a:cubicBezTo>
                <a:cubicBezTo>
                  <a:pt x="1842582" y="378215"/>
                  <a:pt x="1805546" y="358775"/>
                  <a:pt x="1766993" y="342900"/>
                </a:cubicBezTo>
                <a:cubicBezTo>
                  <a:pt x="1733548" y="329128"/>
                  <a:pt x="1698377" y="319643"/>
                  <a:pt x="1665393" y="304800"/>
                </a:cubicBezTo>
                <a:cubicBezTo>
                  <a:pt x="1613599" y="281493"/>
                  <a:pt x="1565197" y="250973"/>
                  <a:pt x="1512993" y="228600"/>
                </a:cubicBezTo>
                <a:cubicBezTo>
                  <a:pt x="1483360" y="215900"/>
                  <a:pt x="1452396" y="205938"/>
                  <a:pt x="1424093" y="190500"/>
                </a:cubicBezTo>
                <a:cubicBezTo>
                  <a:pt x="1405511" y="180364"/>
                  <a:pt x="1390905" y="164141"/>
                  <a:pt x="1373293" y="152400"/>
                </a:cubicBezTo>
                <a:cubicBezTo>
                  <a:pt x="1352754" y="138708"/>
                  <a:pt x="1330816" y="127237"/>
                  <a:pt x="1309793" y="114300"/>
                </a:cubicBezTo>
                <a:cubicBezTo>
                  <a:pt x="1275780" y="93369"/>
                  <a:pt x="1246081" y="63429"/>
                  <a:pt x="1208193" y="50800"/>
                </a:cubicBezTo>
                <a:cubicBezTo>
                  <a:pt x="1182793" y="42333"/>
                  <a:pt x="1157824" y="32445"/>
                  <a:pt x="1131993" y="25400"/>
                </a:cubicBezTo>
                <a:cubicBezTo>
                  <a:pt x="1111168" y="19720"/>
                  <a:pt x="1089565" y="17383"/>
                  <a:pt x="1068493" y="12700"/>
                </a:cubicBezTo>
                <a:cubicBezTo>
                  <a:pt x="1051454" y="8914"/>
                  <a:pt x="1034626" y="4233"/>
                  <a:pt x="1017693" y="0"/>
                </a:cubicBezTo>
                <a:cubicBezTo>
                  <a:pt x="911860" y="8467"/>
                  <a:pt x="804821" y="7361"/>
                  <a:pt x="700193" y="25400"/>
                </a:cubicBezTo>
                <a:cubicBezTo>
                  <a:pt x="679334" y="28996"/>
                  <a:pt x="667771" y="52998"/>
                  <a:pt x="649393" y="63500"/>
                </a:cubicBezTo>
                <a:cubicBezTo>
                  <a:pt x="637770" y="70142"/>
                  <a:pt x="623993" y="71967"/>
                  <a:pt x="611293" y="76200"/>
                </a:cubicBezTo>
                <a:cubicBezTo>
                  <a:pt x="590126" y="93133"/>
                  <a:pt x="565926" y="106852"/>
                  <a:pt x="547793" y="127000"/>
                </a:cubicBezTo>
                <a:cubicBezTo>
                  <a:pt x="516620" y="161636"/>
                  <a:pt x="499879" y="204932"/>
                  <a:pt x="471593" y="241300"/>
                </a:cubicBezTo>
                <a:cubicBezTo>
                  <a:pt x="441960" y="279400"/>
                  <a:pt x="404279" y="312428"/>
                  <a:pt x="382693" y="355600"/>
                </a:cubicBezTo>
                <a:cubicBezTo>
                  <a:pt x="365760" y="389467"/>
                  <a:pt x="343867" y="421279"/>
                  <a:pt x="331893" y="457200"/>
                </a:cubicBezTo>
                <a:cubicBezTo>
                  <a:pt x="327660" y="469900"/>
                  <a:pt x="325835" y="483677"/>
                  <a:pt x="319193" y="495300"/>
                </a:cubicBezTo>
                <a:cubicBezTo>
                  <a:pt x="275602" y="571584"/>
                  <a:pt x="285310" y="517921"/>
                  <a:pt x="255693" y="596900"/>
                </a:cubicBezTo>
                <a:cubicBezTo>
                  <a:pt x="249564" y="613243"/>
                  <a:pt x="250799" y="632088"/>
                  <a:pt x="242993" y="647700"/>
                </a:cubicBezTo>
                <a:cubicBezTo>
                  <a:pt x="229341" y="675004"/>
                  <a:pt x="207018" y="697215"/>
                  <a:pt x="192193" y="723900"/>
                </a:cubicBezTo>
                <a:cubicBezTo>
                  <a:pt x="185692" y="735602"/>
                  <a:pt x="187712" y="751433"/>
                  <a:pt x="179493" y="762000"/>
                </a:cubicBezTo>
                <a:cubicBezTo>
                  <a:pt x="157440" y="790354"/>
                  <a:pt x="103293" y="838200"/>
                  <a:pt x="103293" y="838200"/>
                </a:cubicBezTo>
                <a:cubicBezTo>
                  <a:pt x="99060" y="855133"/>
                  <a:pt x="95388" y="872217"/>
                  <a:pt x="90593" y="889000"/>
                </a:cubicBezTo>
                <a:cubicBezTo>
                  <a:pt x="86915" y="901872"/>
                  <a:pt x="80797" y="914032"/>
                  <a:pt x="77893" y="927100"/>
                </a:cubicBezTo>
                <a:cubicBezTo>
                  <a:pt x="55079" y="1029763"/>
                  <a:pt x="83984" y="975113"/>
                  <a:pt x="39793" y="1041400"/>
                </a:cubicBezTo>
                <a:cubicBezTo>
                  <a:pt x="35560" y="1062567"/>
                  <a:pt x="32328" y="1083959"/>
                  <a:pt x="27093" y="1104900"/>
                </a:cubicBezTo>
                <a:cubicBezTo>
                  <a:pt x="20320" y="1131993"/>
                  <a:pt x="0" y="1154007"/>
                  <a:pt x="27093" y="1181100"/>
                </a:cubicBezTo>
                <a:cubicBezTo>
                  <a:pt x="48679" y="1202686"/>
                  <a:pt x="74333" y="1222247"/>
                  <a:pt x="103293" y="1231900"/>
                </a:cubicBezTo>
                <a:lnTo>
                  <a:pt x="141393" y="1244600"/>
                </a:lnTo>
              </a:path>
            </a:pathLst>
          </a:custGeom>
          <a:solidFill>
            <a:srgbClr val="008000">
              <a:alpha val="47000"/>
            </a:srgbClr>
          </a:solidFill>
          <a:ln>
            <a:solidFill>
              <a:srgbClr val="008000"/>
            </a:solidFill>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r>
              <a:rPr lang="fr-FR" sz="20000" dirty="0">
                <a:ea typeface="ＭＳ Ｐゴシック" pitchFamily="4" charset="-128"/>
                <a:cs typeface="ＭＳ Ｐゴシック" pitchFamily="4" charset="-128"/>
              </a:rPr>
              <a:t>?</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Rectangle 4"/>
          <p:cNvSpPr/>
          <p:nvPr/>
        </p:nvSpPr>
        <p:spPr>
          <a:xfrm>
            <a:off x="88900" y="228600"/>
            <a:ext cx="1371600" cy="914400"/>
          </a:xfrm>
          <a:prstGeom prst="rect">
            <a:avLst/>
          </a:prstGeom>
          <a:solidFill>
            <a:srgbClr val="BD568E">
              <a:alpha val="43000"/>
            </a:srgbClr>
          </a:solidFill>
          <a:ln>
            <a:solidFill>
              <a:srgbClr val="BD568E"/>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 name="Flèche vers la droite 5"/>
          <p:cNvSpPr/>
          <p:nvPr/>
        </p:nvSpPr>
        <p:spPr>
          <a:xfrm>
            <a:off x="1612900" y="457200"/>
            <a:ext cx="979488" cy="484188"/>
          </a:xfrm>
          <a:prstGeom prst="rightArrow">
            <a:avLst/>
          </a:prstGeom>
          <a:solidFill>
            <a:srgbClr val="BD568E">
              <a:alpha val="43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9" name="Rectangle 8"/>
          <p:cNvSpPr/>
          <p:nvPr/>
        </p:nvSpPr>
        <p:spPr>
          <a:xfrm>
            <a:off x="2679700" y="228600"/>
            <a:ext cx="1371600" cy="914400"/>
          </a:xfrm>
          <a:prstGeom prst="rect">
            <a:avLst/>
          </a:prstGeom>
          <a:solidFill>
            <a:srgbClr val="BD568E">
              <a:alpha val="43000"/>
            </a:srgbClr>
          </a:solidFill>
          <a:ln>
            <a:solidFill>
              <a:srgbClr val="BD568E"/>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0" name="Flèche vers la droite 9"/>
          <p:cNvSpPr/>
          <p:nvPr/>
        </p:nvSpPr>
        <p:spPr>
          <a:xfrm>
            <a:off x="4203700" y="457200"/>
            <a:ext cx="979488" cy="484188"/>
          </a:xfrm>
          <a:prstGeom prst="rightArrow">
            <a:avLst/>
          </a:prstGeom>
          <a:solidFill>
            <a:srgbClr val="BD568E">
              <a:alpha val="43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1" name="Rectangle 10"/>
          <p:cNvSpPr/>
          <p:nvPr/>
        </p:nvSpPr>
        <p:spPr>
          <a:xfrm>
            <a:off x="5270500" y="228600"/>
            <a:ext cx="1371600" cy="914400"/>
          </a:xfrm>
          <a:prstGeom prst="rect">
            <a:avLst/>
          </a:prstGeom>
          <a:solidFill>
            <a:srgbClr val="BD568E">
              <a:alpha val="43000"/>
            </a:srgbClr>
          </a:solidFill>
          <a:ln>
            <a:solidFill>
              <a:srgbClr val="BD568E"/>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2" name="Flèche vers la droite 11"/>
          <p:cNvSpPr/>
          <p:nvPr/>
        </p:nvSpPr>
        <p:spPr>
          <a:xfrm>
            <a:off x="6794500" y="457200"/>
            <a:ext cx="979488" cy="484188"/>
          </a:xfrm>
          <a:prstGeom prst="rightArrow">
            <a:avLst/>
          </a:prstGeom>
          <a:solidFill>
            <a:srgbClr val="BD568E">
              <a:alpha val="43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94568" name="Image 12"/>
          <p:cNvPicPr>
            <a:picLocks noChangeAspect="1"/>
          </p:cNvPicPr>
          <p:nvPr/>
        </p:nvPicPr>
        <p:blipFill>
          <a:blip r:embed="rId2">
            <a:alphaModFix amt="46000"/>
          </a:blip>
          <a:srcRect l="67017" r="604"/>
          <a:stretch>
            <a:fillRect/>
          </a:stretch>
        </p:blipFill>
        <p:spPr bwMode="auto">
          <a:xfrm>
            <a:off x="7861300" y="152400"/>
            <a:ext cx="1130300" cy="1093788"/>
          </a:xfrm>
          <a:prstGeom prst="rect">
            <a:avLst/>
          </a:prstGeom>
          <a:noFill/>
          <a:ln w="9525">
            <a:noFill/>
            <a:miter lim="800000"/>
            <a:headEnd/>
            <a:tailEnd/>
          </a:ln>
        </p:spPr>
      </p:pic>
      <p:pic>
        <p:nvPicPr>
          <p:cNvPr id="194569" name="Image 13"/>
          <p:cNvPicPr>
            <a:picLocks noChangeAspect="1"/>
          </p:cNvPicPr>
          <p:nvPr/>
        </p:nvPicPr>
        <p:blipFill>
          <a:blip r:embed="rId2"/>
          <a:srcRect r="67017"/>
          <a:stretch>
            <a:fillRect/>
          </a:stretch>
        </p:blipFill>
        <p:spPr bwMode="auto">
          <a:xfrm>
            <a:off x="7851775" y="3429000"/>
            <a:ext cx="1139825" cy="1082675"/>
          </a:xfrm>
          <a:prstGeom prst="rect">
            <a:avLst/>
          </a:prstGeom>
          <a:noFill/>
          <a:ln w="9525">
            <a:noFill/>
            <a:miter lim="800000"/>
            <a:headEnd/>
            <a:tailEnd/>
          </a:ln>
        </p:spPr>
      </p:pic>
      <p:sp>
        <p:nvSpPr>
          <p:cNvPr id="15" name="Rectangle 14"/>
          <p:cNvSpPr/>
          <p:nvPr/>
        </p:nvSpPr>
        <p:spPr>
          <a:xfrm>
            <a:off x="76200" y="4038600"/>
            <a:ext cx="1219200" cy="722292"/>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7" name="Rectangle 16"/>
          <p:cNvSpPr/>
          <p:nvPr/>
        </p:nvSpPr>
        <p:spPr>
          <a:xfrm>
            <a:off x="76200" y="4876800"/>
            <a:ext cx="1219200" cy="722292"/>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9" name="Rectangle 18"/>
          <p:cNvSpPr/>
          <p:nvPr/>
        </p:nvSpPr>
        <p:spPr>
          <a:xfrm>
            <a:off x="76200" y="5714999"/>
            <a:ext cx="1219200" cy="722292"/>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94576" name="Rectangle 20"/>
          <p:cNvSpPr>
            <a:spLocks noChangeArrowheads="1"/>
          </p:cNvSpPr>
          <p:nvPr/>
        </p:nvSpPr>
        <p:spPr bwMode="auto">
          <a:xfrm>
            <a:off x="3708400" y="5563655"/>
            <a:ext cx="5435600" cy="954107"/>
          </a:xfrm>
          <a:prstGeom prst="rect">
            <a:avLst/>
          </a:prstGeom>
          <a:noFill/>
          <a:ln w="9525">
            <a:noFill/>
            <a:miter lim="800000"/>
            <a:headEnd/>
            <a:tailEnd/>
          </a:ln>
        </p:spPr>
        <p:txBody>
          <a:bodyPr>
            <a:prstTxWarp prst="textNoShape">
              <a:avLst/>
            </a:prstTxWarp>
            <a:spAutoFit/>
          </a:bodyPr>
          <a:lstStyle/>
          <a:p>
            <a:pPr algn="ctr"/>
            <a:r>
              <a:rPr lang="fr-FR" sz="2800" b="1" dirty="0" smtClean="0">
                <a:solidFill>
                  <a:srgbClr val="008000"/>
                </a:solidFill>
              </a:rPr>
              <a:t>Crée </a:t>
            </a:r>
            <a:r>
              <a:rPr lang="fr-FR" sz="2800" b="1" dirty="0">
                <a:solidFill>
                  <a:srgbClr val="008000"/>
                </a:solidFill>
              </a:rPr>
              <a:t>une convergence d’intérêt, un objectif </a:t>
            </a:r>
            <a:r>
              <a:rPr lang="fr-FR" sz="2800" b="1" dirty="0" smtClean="0">
                <a:solidFill>
                  <a:srgbClr val="008000"/>
                </a:solidFill>
              </a:rPr>
              <a:t>commun, de la résilience</a:t>
            </a:r>
            <a:endParaRPr lang="fr-FR" sz="2800" b="1" dirty="0">
              <a:solidFill>
                <a:srgbClr val="008000"/>
              </a:solidFill>
            </a:endParaRPr>
          </a:p>
        </p:txBody>
      </p:sp>
      <p:pic>
        <p:nvPicPr>
          <p:cNvPr id="21" name="Image 20"/>
          <p:cNvPicPr>
            <a:picLocks noChangeAspect="1"/>
          </p:cNvPicPr>
          <p:nvPr/>
        </p:nvPicPr>
        <p:blipFill>
          <a:blip r:embed="rId2"/>
          <a:srcRect r="67017"/>
          <a:stretch>
            <a:fillRect/>
          </a:stretch>
        </p:blipFill>
        <p:spPr>
          <a:xfrm>
            <a:off x="460076" y="4151293"/>
            <a:ext cx="539310" cy="512491"/>
          </a:xfrm>
          <a:prstGeom prst="rect">
            <a:avLst/>
          </a:prstGeom>
        </p:spPr>
      </p:pic>
      <p:pic>
        <p:nvPicPr>
          <p:cNvPr id="22" name="Image 21"/>
          <p:cNvPicPr>
            <a:picLocks noChangeAspect="1"/>
          </p:cNvPicPr>
          <p:nvPr/>
        </p:nvPicPr>
        <p:blipFill>
          <a:blip r:embed="rId2"/>
          <a:srcRect r="67017"/>
          <a:stretch>
            <a:fillRect/>
          </a:stretch>
        </p:blipFill>
        <p:spPr>
          <a:xfrm>
            <a:off x="460076" y="4994527"/>
            <a:ext cx="539310" cy="512491"/>
          </a:xfrm>
          <a:prstGeom prst="rect">
            <a:avLst/>
          </a:prstGeom>
        </p:spPr>
      </p:pic>
      <p:pic>
        <p:nvPicPr>
          <p:cNvPr id="23" name="Image 22"/>
          <p:cNvPicPr>
            <a:picLocks noChangeAspect="1"/>
          </p:cNvPicPr>
          <p:nvPr/>
        </p:nvPicPr>
        <p:blipFill>
          <a:blip r:embed="rId2"/>
          <a:srcRect r="67017"/>
          <a:stretch>
            <a:fillRect/>
          </a:stretch>
        </p:blipFill>
        <p:spPr>
          <a:xfrm>
            <a:off x="451290" y="5848601"/>
            <a:ext cx="539310" cy="512491"/>
          </a:xfrm>
          <a:prstGeom prst="rect">
            <a:avLst/>
          </a:prstGeom>
        </p:spPr>
      </p:pic>
      <p:sp>
        <p:nvSpPr>
          <p:cNvPr id="26" name="Rectangle 25"/>
          <p:cNvSpPr/>
          <p:nvPr/>
        </p:nvSpPr>
        <p:spPr>
          <a:xfrm>
            <a:off x="76200" y="1524000"/>
            <a:ext cx="1219200" cy="722292"/>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27" name="Rectangle 26"/>
          <p:cNvSpPr/>
          <p:nvPr/>
        </p:nvSpPr>
        <p:spPr>
          <a:xfrm>
            <a:off x="76200" y="2362200"/>
            <a:ext cx="1219200" cy="722292"/>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28" name="Rectangle 27"/>
          <p:cNvSpPr/>
          <p:nvPr/>
        </p:nvSpPr>
        <p:spPr>
          <a:xfrm>
            <a:off x="76200" y="3200400"/>
            <a:ext cx="1219200" cy="722292"/>
          </a:xfrm>
          <a:prstGeom prst="rect">
            <a:avLst/>
          </a:prstGeom>
          <a:solidFill>
            <a:srgbClr val="005F00">
              <a:alpha val="5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29" name="Image 28"/>
          <p:cNvPicPr>
            <a:picLocks noChangeAspect="1"/>
          </p:cNvPicPr>
          <p:nvPr/>
        </p:nvPicPr>
        <p:blipFill>
          <a:blip r:embed="rId2"/>
          <a:srcRect r="67017"/>
          <a:stretch>
            <a:fillRect/>
          </a:stretch>
        </p:blipFill>
        <p:spPr>
          <a:xfrm>
            <a:off x="460076" y="1636693"/>
            <a:ext cx="539310" cy="512491"/>
          </a:xfrm>
          <a:prstGeom prst="rect">
            <a:avLst/>
          </a:prstGeom>
        </p:spPr>
      </p:pic>
      <p:pic>
        <p:nvPicPr>
          <p:cNvPr id="30" name="Image 29"/>
          <p:cNvPicPr>
            <a:picLocks noChangeAspect="1"/>
          </p:cNvPicPr>
          <p:nvPr/>
        </p:nvPicPr>
        <p:blipFill>
          <a:blip r:embed="rId2"/>
          <a:srcRect r="67017"/>
          <a:stretch>
            <a:fillRect/>
          </a:stretch>
        </p:blipFill>
        <p:spPr>
          <a:xfrm>
            <a:off x="460076" y="2479927"/>
            <a:ext cx="539310" cy="512491"/>
          </a:xfrm>
          <a:prstGeom prst="rect">
            <a:avLst/>
          </a:prstGeom>
        </p:spPr>
      </p:pic>
      <p:pic>
        <p:nvPicPr>
          <p:cNvPr id="31" name="Image 30"/>
          <p:cNvPicPr>
            <a:picLocks noChangeAspect="1"/>
          </p:cNvPicPr>
          <p:nvPr/>
        </p:nvPicPr>
        <p:blipFill>
          <a:blip r:embed="rId2"/>
          <a:srcRect r="67017"/>
          <a:stretch>
            <a:fillRect/>
          </a:stretch>
        </p:blipFill>
        <p:spPr>
          <a:xfrm>
            <a:off x="451290" y="3334002"/>
            <a:ext cx="539310" cy="512491"/>
          </a:xfrm>
          <a:prstGeom prst="rect">
            <a:avLst/>
          </a:prstGeom>
        </p:spPr>
      </p:pic>
      <p:cxnSp>
        <p:nvCxnSpPr>
          <p:cNvPr id="32" name="Connecteur droit avec flèche 31"/>
          <p:cNvCxnSpPr/>
          <p:nvPr/>
        </p:nvCxnSpPr>
        <p:spPr>
          <a:xfrm>
            <a:off x="2209800" y="2819400"/>
            <a:ext cx="5029200" cy="11445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33" name="Connecteur droit avec flèche 32"/>
          <p:cNvCxnSpPr/>
          <p:nvPr/>
        </p:nvCxnSpPr>
        <p:spPr>
          <a:xfrm>
            <a:off x="2209800" y="3962400"/>
            <a:ext cx="5029200" cy="15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34" name="Connecteur droit avec flèche 33"/>
          <p:cNvCxnSpPr/>
          <p:nvPr/>
        </p:nvCxnSpPr>
        <p:spPr>
          <a:xfrm flipV="1">
            <a:off x="2209800" y="3963988"/>
            <a:ext cx="5029200" cy="1065212"/>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35" name="Connecteur droit avec flèche 34"/>
          <p:cNvCxnSpPr/>
          <p:nvPr/>
        </p:nvCxnSpPr>
        <p:spPr>
          <a:xfrm flipV="1">
            <a:off x="2209800" y="3963988"/>
            <a:ext cx="5029200" cy="2132012"/>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36" name="Connecteur droit avec flèche 35"/>
          <p:cNvCxnSpPr/>
          <p:nvPr/>
        </p:nvCxnSpPr>
        <p:spPr>
          <a:xfrm>
            <a:off x="2209800" y="1752600"/>
            <a:ext cx="5029200" cy="2211388"/>
          </a:xfrm>
          <a:prstGeom prst="straightConnector1">
            <a:avLst/>
          </a:prstGeom>
          <a:ln w="127000">
            <a:headEnd type="arrow" w="sm" len="sm"/>
            <a:tailEnd type="arrow" w="sm" len="sm"/>
          </a:ln>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ZoneTexte 4"/>
          <p:cNvSpPr txBox="1"/>
          <p:nvPr/>
        </p:nvSpPr>
        <p:spPr>
          <a:xfrm>
            <a:off x="1371600" y="2152650"/>
            <a:ext cx="6400800" cy="1200150"/>
          </a:xfrm>
          <a:prstGeom prst="rect">
            <a:avLst/>
          </a:prstGeom>
          <a:solidFill>
            <a:schemeClr val="bg1">
              <a:lumMod val="6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a:prstTxWarp prst="textNoShape">
              <a:avLst/>
            </a:prstTxWarp>
            <a:spAutoFit/>
          </a:bodyPr>
          <a:lstStyle/>
          <a:p>
            <a:pPr algn="ctr"/>
            <a:r>
              <a:rPr lang="fr-FR" sz="3600" dirty="0">
                <a:solidFill>
                  <a:srgbClr val="7F7F7F"/>
                </a:solidFill>
                <a:ea typeface="ＭＳ Ｐゴシック" pitchFamily="4" charset="-128"/>
                <a:cs typeface="ＭＳ Ｐゴシック" pitchFamily="4" charset="-128"/>
              </a:rPr>
              <a:t>Emplois rendus visibles, localisés sur le </a:t>
            </a:r>
            <a:r>
              <a:rPr lang="fr-FR" sz="3600" dirty="0" smtClean="0">
                <a:solidFill>
                  <a:srgbClr val="7F7F7F"/>
                </a:solidFill>
                <a:ea typeface="ＭＳ Ｐゴシック" pitchFamily="4" charset="-128"/>
                <a:cs typeface="ＭＳ Ｐゴシック" pitchFamily="4" charset="-128"/>
              </a:rPr>
              <a:t>territoire, résilients</a:t>
            </a:r>
            <a:endParaRPr lang="fr-FR" sz="3600" dirty="0">
              <a:solidFill>
                <a:srgbClr val="7F7F7F"/>
              </a:solidFill>
              <a:ea typeface="ＭＳ Ｐゴシック" pitchFamily="4" charset="-128"/>
              <a:cs typeface="ＭＳ Ｐゴシック" pitchFamily="4" charset="-128"/>
            </a:endParaRPr>
          </a:p>
        </p:txBody>
      </p:sp>
      <p:sp>
        <p:nvSpPr>
          <p:cNvPr id="6" name="ZoneTexte 5"/>
          <p:cNvSpPr txBox="1"/>
          <p:nvPr/>
        </p:nvSpPr>
        <p:spPr>
          <a:xfrm>
            <a:off x="1371600" y="3505200"/>
            <a:ext cx="6400800" cy="1200150"/>
          </a:xfrm>
          <a:prstGeom prst="rect">
            <a:avLst/>
          </a:prstGeom>
          <a:solidFill>
            <a:schemeClr val="bg1">
              <a:lumMod val="65000"/>
            </a:schemeClr>
          </a:solidFill>
          <a:ln>
            <a:solidFill>
              <a:schemeClr val="bg1">
                <a:lumMod val="65000"/>
              </a:schemeClr>
            </a:solidFill>
          </a:ln>
        </p:spPr>
        <p:style>
          <a:lnRef idx="1">
            <a:schemeClr val="accent4"/>
          </a:lnRef>
          <a:fillRef idx="2">
            <a:schemeClr val="accent4"/>
          </a:fillRef>
          <a:effectRef idx="1">
            <a:schemeClr val="accent4"/>
          </a:effectRef>
          <a:fontRef idx="minor">
            <a:schemeClr val="dk1"/>
          </a:fontRef>
        </p:style>
        <p:txBody>
          <a:bodyPr>
            <a:prstTxWarp prst="textNoShape">
              <a:avLst/>
            </a:prstTxWarp>
            <a:spAutoFit/>
          </a:bodyPr>
          <a:lstStyle/>
          <a:p>
            <a:pPr algn="ctr"/>
            <a:r>
              <a:rPr lang="fr-FR" sz="3600" b="1" dirty="0">
                <a:solidFill>
                  <a:srgbClr val="7F7F7F"/>
                </a:solidFill>
                <a:ea typeface="ＭＳ Ｐゴシック" pitchFamily="4" charset="-128"/>
                <a:cs typeface="ＭＳ Ｐゴシック" pitchFamily="4" charset="-128"/>
              </a:rPr>
              <a:t>Décroissance matérielle</a:t>
            </a:r>
          </a:p>
          <a:p>
            <a:pPr algn="ctr"/>
            <a:r>
              <a:rPr lang="fr-FR" sz="3600" b="1" dirty="0">
                <a:solidFill>
                  <a:srgbClr val="7F7F7F"/>
                </a:solidFill>
                <a:ea typeface="ＭＳ Ｐゴシック" pitchFamily="4" charset="-128"/>
                <a:cs typeface="ＭＳ Ｐゴシック" pitchFamily="4" charset="-128"/>
              </a:rPr>
              <a:t>Croissance immatérielle</a:t>
            </a:r>
            <a:endParaRPr lang="fr-FR" sz="2000" b="1" dirty="0">
              <a:solidFill>
                <a:srgbClr val="7F7F7F"/>
              </a:solidFill>
              <a:ea typeface="ＭＳ Ｐゴシック" pitchFamily="4" charset="-128"/>
              <a:cs typeface="ＭＳ Ｐゴシック" pitchFamily="4" charset="-128"/>
            </a:endParaRPr>
          </a:p>
        </p:txBody>
      </p:sp>
      <p:sp>
        <p:nvSpPr>
          <p:cNvPr id="7" name="ZoneTexte 6"/>
          <p:cNvSpPr txBox="1"/>
          <p:nvPr/>
        </p:nvSpPr>
        <p:spPr>
          <a:xfrm>
            <a:off x="1371600" y="4876800"/>
            <a:ext cx="6400800" cy="1754327"/>
          </a:xfrm>
          <a:prstGeom prst="rect">
            <a:avLst/>
          </a:prstGeom>
          <a:solidFill>
            <a:schemeClr val="bg1">
              <a:lumMod val="65000"/>
              <a:alpha val="30000"/>
            </a:schemeClr>
          </a:solidFill>
          <a:ln w="50800">
            <a:solidFill>
              <a:srgbClr val="008000">
                <a:alpha val="50000"/>
              </a:srgbClr>
            </a:solidFill>
          </a:ln>
        </p:spPr>
        <p:style>
          <a:lnRef idx="1">
            <a:schemeClr val="accent3"/>
          </a:lnRef>
          <a:fillRef idx="2">
            <a:schemeClr val="accent3"/>
          </a:fillRef>
          <a:effectRef idx="1">
            <a:schemeClr val="accent3"/>
          </a:effectRef>
          <a:fontRef idx="minor">
            <a:schemeClr val="dk1"/>
          </a:fontRef>
        </p:style>
        <p:txBody>
          <a:bodyPr>
            <a:prstTxWarp prst="textNoShape">
              <a:avLst/>
            </a:prstTxWarp>
            <a:spAutoFit/>
          </a:bodyPr>
          <a:lstStyle/>
          <a:p>
            <a:pPr algn="ctr"/>
            <a:r>
              <a:rPr lang="fr-FR" sz="3600" b="1" dirty="0">
                <a:solidFill>
                  <a:srgbClr val="008000"/>
                </a:solidFill>
                <a:ea typeface="ＭＳ Ｐゴシック" pitchFamily="4" charset="-128"/>
                <a:cs typeface="ＭＳ Ｐゴシック" pitchFamily="4" charset="-128"/>
              </a:rPr>
              <a:t>Evaluation </a:t>
            </a:r>
            <a:r>
              <a:rPr lang="fr-FR" sz="3600" dirty="0">
                <a:solidFill>
                  <a:srgbClr val="008000"/>
                </a:solidFill>
                <a:ea typeface="ＭＳ Ｐゴシック" pitchFamily="4" charset="-128"/>
                <a:cs typeface="ＭＳ Ｐゴシック" pitchFamily="4" charset="-128"/>
              </a:rPr>
              <a:t>des</a:t>
            </a:r>
            <a:r>
              <a:rPr lang="fr-FR" sz="3600" dirty="0" smtClean="0">
                <a:solidFill>
                  <a:srgbClr val="008000"/>
                </a:solidFill>
                <a:ea typeface="ＭＳ Ｐゴシック" pitchFamily="4" charset="-128"/>
                <a:cs typeface="ＭＳ Ｐゴシック" pitchFamily="4" charset="-128"/>
              </a:rPr>
              <a:t> effets (utiles / non désirés) par tous les acteurs du projet </a:t>
            </a:r>
            <a:endParaRPr lang="fr-FR" sz="3600" dirty="0">
              <a:solidFill>
                <a:srgbClr val="008000"/>
              </a:solidFill>
              <a:ea typeface="ＭＳ Ｐゴシック" pitchFamily="4" charset="-128"/>
              <a:cs typeface="ＭＳ Ｐゴシック" pitchFamily="4" charset="-128"/>
            </a:endParaRPr>
          </a:p>
        </p:txBody>
      </p:sp>
      <p:sp>
        <p:nvSpPr>
          <p:cNvPr id="8" name="ZoneTexte 7"/>
          <p:cNvSpPr txBox="1"/>
          <p:nvPr/>
        </p:nvSpPr>
        <p:spPr>
          <a:xfrm>
            <a:off x="1371600" y="149225"/>
            <a:ext cx="6400800" cy="1077218"/>
          </a:xfrm>
          <a:prstGeom prst="rect">
            <a:avLst/>
          </a:prstGeom>
          <a:solidFill>
            <a:schemeClr val="bg1">
              <a:lumMod val="6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wrap="square">
            <a:prstTxWarp prst="textNoShape">
              <a:avLst/>
            </a:prstTxWarp>
            <a:spAutoFit/>
          </a:bodyPr>
          <a:lstStyle/>
          <a:p>
            <a:pPr algn="ctr">
              <a:defRPr/>
            </a:pPr>
            <a:r>
              <a:rPr lang="fr-FR" sz="3200" dirty="0" smtClean="0">
                <a:solidFill>
                  <a:schemeClr val="bg1">
                    <a:lumMod val="50000"/>
                  </a:schemeClr>
                </a:solidFill>
                <a:ea typeface="ＭＳ Ｐゴシック" charset="-128"/>
                <a:cs typeface="ＭＳ Ｐゴシック" charset="-128"/>
              </a:rPr>
              <a:t>Pas d’obsolescence</a:t>
            </a:r>
          </a:p>
          <a:p>
            <a:pPr algn="ctr">
              <a:defRPr/>
            </a:pPr>
            <a:r>
              <a:rPr lang="fr-FR" sz="3200" dirty="0" smtClean="0">
                <a:solidFill>
                  <a:schemeClr val="bg1">
                    <a:lumMod val="50000"/>
                  </a:schemeClr>
                </a:solidFill>
                <a:ea typeface="ＭＳ Ｐゴシック" charset="-128"/>
                <a:cs typeface="ＭＳ Ｐゴシック" charset="-128"/>
              </a:rPr>
              <a:t> </a:t>
            </a:r>
            <a:endParaRPr lang="fr-FR" sz="3200" dirty="0">
              <a:solidFill>
                <a:schemeClr val="bg1">
                  <a:lumMod val="50000"/>
                </a:schemeClr>
              </a:solidFill>
              <a:ea typeface="ＭＳ Ｐゴシック" charset="-128"/>
              <a:cs typeface="ＭＳ Ｐゴシック" charset="-128"/>
            </a:endParaRPr>
          </a:p>
        </p:txBody>
      </p:sp>
      <p:sp>
        <p:nvSpPr>
          <p:cNvPr id="9" name="ZoneTexte 8"/>
          <p:cNvSpPr txBox="1"/>
          <p:nvPr/>
        </p:nvSpPr>
        <p:spPr>
          <a:xfrm>
            <a:off x="1371600" y="1371600"/>
            <a:ext cx="6400800" cy="646113"/>
          </a:xfrm>
          <a:prstGeom prst="rect">
            <a:avLst/>
          </a:prstGeom>
          <a:solidFill>
            <a:schemeClr val="bg1">
              <a:lumMod val="6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a:prstTxWarp prst="textNoShape">
              <a:avLst/>
            </a:prstTxWarp>
            <a:spAutoFit/>
          </a:bodyPr>
          <a:lstStyle/>
          <a:p>
            <a:pPr algn="ctr"/>
            <a:r>
              <a:rPr lang="fr-FR" sz="3600" dirty="0">
                <a:solidFill>
                  <a:srgbClr val="7F7F7F"/>
                </a:solidFill>
                <a:ea typeface="ＭＳ Ｐゴシック" pitchFamily="4" charset="-128"/>
                <a:cs typeface="ＭＳ Ｐゴシック" pitchFamily="4" charset="-128"/>
              </a:rPr>
              <a:t>Gouvernance</a:t>
            </a:r>
            <a:r>
              <a:rPr lang="fr-FR" sz="3600" dirty="0" smtClean="0">
                <a:solidFill>
                  <a:srgbClr val="7F7F7F"/>
                </a:solidFill>
                <a:ea typeface="ＭＳ Ｐゴシック" pitchFamily="4" charset="-128"/>
                <a:cs typeface="ＭＳ Ｐゴシック" pitchFamily="4" charset="-128"/>
              </a:rPr>
              <a:t> partagée</a:t>
            </a:r>
            <a:endParaRPr lang="fr-FR" sz="3600" dirty="0">
              <a:solidFill>
                <a:srgbClr val="7F7F7F"/>
              </a:solidFill>
              <a:ea typeface="ＭＳ Ｐゴシック" pitchFamily="4" charset="-128"/>
              <a:cs typeface="ＭＳ Ｐゴシック" pitchFamily="4" charset="-128"/>
            </a:endParaRPr>
          </a:p>
        </p:txBody>
      </p:sp>
      <p:sp>
        <p:nvSpPr>
          <p:cNvPr id="11" name="Rectangle 10"/>
          <p:cNvSpPr/>
          <p:nvPr/>
        </p:nvSpPr>
        <p:spPr>
          <a:xfrm rot="16200000">
            <a:off x="-2013401" y="2177668"/>
            <a:ext cx="4995178" cy="707886"/>
          </a:xfrm>
          <a:prstGeom prst="rect">
            <a:avLst/>
          </a:prstGeom>
        </p:spPr>
        <p:txBody>
          <a:bodyPr wrap="none">
            <a:prstTxWarp prst="textNoShape">
              <a:avLst/>
            </a:prstTxWarp>
            <a:spAutoFit/>
          </a:bodyPr>
          <a:lstStyle/>
          <a:p>
            <a:pPr algn="ctr"/>
            <a:r>
              <a:rPr lang="fr-FR" sz="4000" b="1" dirty="0">
                <a:solidFill>
                  <a:srgbClr val="7F7F7F"/>
                </a:solidFill>
              </a:rPr>
              <a:t>(performance d’usage)</a:t>
            </a:r>
          </a:p>
        </p:txBody>
      </p:sp>
      <p:sp>
        <p:nvSpPr>
          <p:cNvPr id="184328" name="Rectangle 11"/>
          <p:cNvSpPr>
            <a:spLocks noChangeArrowheads="1"/>
          </p:cNvSpPr>
          <p:nvPr/>
        </p:nvSpPr>
        <p:spPr bwMode="auto">
          <a:xfrm rot="5400000">
            <a:off x="5160963" y="3167062"/>
            <a:ext cx="6845300" cy="676275"/>
          </a:xfrm>
          <a:prstGeom prst="rect">
            <a:avLst/>
          </a:prstGeom>
          <a:noFill/>
          <a:ln w="9525">
            <a:noFill/>
            <a:miter lim="800000"/>
            <a:headEnd/>
            <a:tailEnd/>
          </a:ln>
        </p:spPr>
        <p:txBody>
          <a:bodyPr wrap="none">
            <a:prstTxWarp prst="textNoShape">
              <a:avLst/>
            </a:prstTxWarp>
            <a:spAutoFit/>
          </a:bodyPr>
          <a:lstStyle/>
          <a:p>
            <a:pPr algn="ctr"/>
            <a:r>
              <a:rPr lang="fr-FR" sz="3800" b="1" dirty="0">
                <a:solidFill>
                  <a:srgbClr val="008000"/>
                </a:solidFill>
              </a:rPr>
              <a:t>performance territoriale (DD)</a:t>
            </a:r>
          </a:p>
        </p:txBody>
      </p:sp>
      <p:pic>
        <p:nvPicPr>
          <p:cNvPr id="14" name="Image 13"/>
          <p:cNvPicPr>
            <a:picLocks noChangeAspect="1"/>
          </p:cNvPicPr>
          <p:nvPr/>
        </p:nvPicPr>
        <p:blipFill>
          <a:blip r:embed="rId3"/>
          <a:srcRect r="67017"/>
          <a:stretch>
            <a:fillRect/>
          </a:stretch>
        </p:blipFill>
        <p:spPr>
          <a:xfrm>
            <a:off x="-152400" y="4590946"/>
            <a:ext cx="381000" cy="362054"/>
          </a:xfrm>
          <a:prstGeom prst="rect">
            <a:avLst/>
          </a:prstGeom>
        </p:spPr>
      </p:pic>
      <p:pic>
        <p:nvPicPr>
          <p:cNvPr id="15" name="Image 14"/>
          <p:cNvPicPr>
            <a:picLocks noChangeAspect="1"/>
          </p:cNvPicPr>
          <p:nvPr/>
        </p:nvPicPr>
        <p:blipFill>
          <a:blip r:embed="rId3"/>
          <a:srcRect r="67017"/>
          <a:stretch>
            <a:fillRect/>
          </a:stretch>
        </p:blipFill>
        <p:spPr>
          <a:xfrm>
            <a:off x="-76200" y="6627083"/>
            <a:ext cx="381000" cy="362054"/>
          </a:xfrm>
          <a:prstGeom prst="rect">
            <a:avLst/>
          </a:prstGeom>
        </p:spPr>
      </p:pic>
      <p:pic>
        <p:nvPicPr>
          <p:cNvPr id="16" name="Image 15"/>
          <p:cNvPicPr>
            <a:picLocks noChangeAspect="1"/>
          </p:cNvPicPr>
          <p:nvPr/>
        </p:nvPicPr>
        <p:blipFill>
          <a:blip r:embed="rId3"/>
          <a:srcRect r="67017"/>
          <a:stretch>
            <a:fillRect/>
          </a:stretch>
        </p:blipFill>
        <p:spPr>
          <a:xfrm>
            <a:off x="304800" y="4971946"/>
            <a:ext cx="381000" cy="362054"/>
          </a:xfrm>
          <a:prstGeom prst="rect">
            <a:avLst/>
          </a:prstGeom>
        </p:spPr>
      </p:pic>
      <p:pic>
        <p:nvPicPr>
          <p:cNvPr id="17" name="Image 16"/>
          <p:cNvPicPr>
            <a:picLocks noChangeAspect="1"/>
          </p:cNvPicPr>
          <p:nvPr/>
        </p:nvPicPr>
        <p:blipFill>
          <a:blip r:embed="rId3"/>
          <a:srcRect r="67017"/>
          <a:stretch>
            <a:fillRect/>
          </a:stretch>
        </p:blipFill>
        <p:spPr>
          <a:xfrm>
            <a:off x="457200" y="5276746"/>
            <a:ext cx="381000" cy="362054"/>
          </a:xfrm>
          <a:prstGeom prst="rect">
            <a:avLst/>
          </a:prstGeom>
        </p:spPr>
      </p:pic>
      <p:pic>
        <p:nvPicPr>
          <p:cNvPr id="18" name="Image 17"/>
          <p:cNvPicPr>
            <a:picLocks noChangeAspect="1"/>
          </p:cNvPicPr>
          <p:nvPr/>
        </p:nvPicPr>
        <p:blipFill>
          <a:blip r:embed="rId3"/>
          <a:srcRect r="67017"/>
          <a:stretch>
            <a:fillRect/>
          </a:stretch>
        </p:blipFill>
        <p:spPr>
          <a:xfrm>
            <a:off x="1257300" y="5076773"/>
            <a:ext cx="381000" cy="362054"/>
          </a:xfrm>
          <a:prstGeom prst="rect">
            <a:avLst/>
          </a:prstGeom>
        </p:spPr>
      </p:pic>
      <p:pic>
        <p:nvPicPr>
          <p:cNvPr id="19" name="Image 18"/>
          <p:cNvPicPr>
            <a:picLocks noChangeAspect="1"/>
          </p:cNvPicPr>
          <p:nvPr/>
        </p:nvPicPr>
        <p:blipFill>
          <a:blip r:embed="rId3"/>
          <a:srcRect r="67017"/>
          <a:stretch>
            <a:fillRect/>
          </a:stretch>
        </p:blipFill>
        <p:spPr>
          <a:xfrm>
            <a:off x="762000" y="5352946"/>
            <a:ext cx="381000" cy="362054"/>
          </a:xfrm>
          <a:prstGeom prst="rect">
            <a:avLst/>
          </a:prstGeom>
        </p:spPr>
      </p:pic>
      <p:pic>
        <p:nvPicPr>
          <p:cNvPr id="20" name="Image 19"/>
          <p:cNvPicPr>
            <a:picLocks noChangeAspect="1"/>
          </p:cNvPicPr>
          <p:nvPr/>
        </p:nvPicPr>
        <p:blipFill>
          <a:blip r:embed="rId3"/>
          <a:srcRect r="67017"/>
          <a:stretch>
            <a:fillRect/>
          </a:stretch>
        </p:blipFill>
        <p:spPr>
          <a:xfrm>
            <a:off x="914400" y="5505346"/>
            <a:ext cx="381000" cy="362054"/>
          </a:xfrm>
          <a:prstGeom prst="rect">
            <a:avLst/>
          </a:prstGeom>
        </p:spPr>
      </p:pic>
      <p:pic>
        <p:nvPicPr>
          <p:cNvPr id="21" name="Image 20"/>
          <p:cNvPicPr>
            <a:picLocks noChangeAspect="1"/>
          </p:cNvPicPr>
          <p:nvPr/>
        </p:nvPicPr>
        <p:blipFill>
          <a:blip r:embed="rId3"/>
          <a:srcRect r="67017"/>
          <a:stretch>
            <a:fillRect/>
          </a:stretch>
        </p:blipFill>
        <p:spPr>
          <a:xfrm>
            <a:off x="914400" y="4983945"/>
            <a:ext cx="381000" cy="362054"/>
          </a:xfrm>
          <a:prstGeom prst="rect">
            <a:avLst/>
          </a:prstGeom>
        </p:spPr>
      </p:pic>
      <p:pic>
        <p:nvPicPr>
          <p:cNvPr id="22" name="Image 21"/>
          <p:cNvPicPr>
            <a:picLocks noChangeAspect="1"/>
          </p:cNvPicPr>
          <p:nvPr/>
        </p:nvPicPr>
        <p:blipFill>
          <a:blip r:embed="rId3"/>
          <a:srcRect r="67017"/>
          <a:stretch>
            <a:fillRect/>
          </a:stretch>
        </p:blipFill>
        <p:spPr>
          <a:xfrm>
            <a:off x="685800" y="4895746"/>
            <a:ext cx="381000" cy="209654"/>
          </a:xfrm>
          <a:prstGeom prst="rect">
            <a:avLst/>
          </a:prstGeom>
        </p:spPr>
      </p:pic>
      <p:pic>
        <p:nvPicPr>
          <p:cNvPr id="23" name="Image 22"/>
          <p:cNvPicPr>
            <a:picLocks noChangeAspect="1"/>
          </p:cNvPicPr>
          <p:nvPr/>
        </p:nvPicPr>
        <p:blipFill>
          <a:blip r:embed="rId3"/>
          <a:srcRect r="67017"/>
          <a:stretch>
            <a:fillRect/>
          </a:stretch>
        </p:blipFill>
        <p:spPr>
          <a:xfrm>
            <a:off x="1104900" y="4667146"/>
            <a:ext cx="381000" cy="209654"/>
          </a:xfrm>
          <a:prstGeom prst="rect">
            <a:avLst/>
          </a:prstGeom>
        </p:spPr>
      </p:pic>
      <p:pic>
        <p:nvPicPr>
          <p:cNvPr id="24" name="Image 23"/>
          <p:cNvPicPr>
            <a:picLocks noChangeAspect="1"/>
          </p:cNvPicPr>
          <p:nvPr/>
        </p:nvPicPr>
        <p:blipFill>
          <a:blip r:embed="rId3"/>
          <a:srcRect r="67017"/>
          <a:stretch>
            <a:fillRect/>
          </a:stretch>
        </p:blipFill>
        <p:spPr>
          <a:xfrm>
            <a:off x="762000" y="5469772"/>
            <a:ext cx="381000" cy="209654"/>
          </a:xfrm>
          <a:prstGeom prst="rect">
            <a:avLst/>
          </a:prstGeom>
        </p:spPr>
      </p:pic>
      <p:pic>
        <p:nvPicPr>
          <p:cNvPr id="25" name="Image 24"/>
          <p:cNvPicPr>
            <a:picLocks noChangeAspect="1"/>
          </p:cNvPicPr>
          <p:nvPr/>
        </p:nvPicPr>
        <p:blipFill>
          <a:blip r:embed="rId3"/>
          <a:srcRect r="67017"/>
          <a:stretch>
            <a:fillRect/>
          </a:stretch>
        </p:blipFill>
        <p:spPr>
          <a:xfrm>
            <a:off x="1181100" y="6126945"/>
            <a:ext cx="381000" cy="209654"/>
          </a:xfrm>
          <a:prstGeom prst="rect">
            <a:avLst/>
          </a:prstGeom>
        </p:spPr>
      </p:pic>
      <p:pic>
        <p:nvPicPr>
          <p:cNvPr id="26" name="Image 25"/>
          <p:cNvPicPr>
            <a:picLocks noChangeAspect="1"/>
          </p:cNvPicPr>
          <p:nvPr/>
        </p:nvPicPr>
        <p:blipFill>
          <a:blip r:embed="rId3"/>
          <a:srcRect r="67017"/>
          <a:stretch>
            <a:fillRect/>
          </a:stretch>
        </p:blipFill>
        <p:spPr>
          <a:xfrm>
            <a:off x="1447800" y="6412799"/>
            <a:ext cx="381000" cy="362054"/>
          </a:xfrm>
          <a:prstGeom prst="rect">
            <a:avLst/>
          </a:prstGeom>
        </p:spPr>
      </p:pic>
      <p:pic>
        <p:nvPicPr>
          <p:cNvPr id="27" name="Image 26"/>
          <p:cNvPicPr>
            <a:picLocks noChangeAspect="1"/>
          </p:cNvPicPr>
          <p:nvPr/>
        </p:nvPicPr>
        <p:blipFill>
          <a:blip r:embed="rId3"/>
          <a:srcRect r="67017"/>
          <a:stretch>
            <a:fillRect/>
          </a:stretch>
        </p:blipFill>
        <p:spPr>
          <a:xfrm>
            <a:off x="304800" y="5774572"/>
            <a:ext cx="381000" cy="362054"/>
          </a:xfrm>
          <a:prstGeom prst="rect">
            <a:avLst/>
          </a:prstGeom>
        </p:spPr>
      </p:pic>
      <p:pic>
        <p:nvPicPr>
          <p:cNvPr id="28" name="Image 27"/>
          <p:cNvPicPr>
            <a:picLocks noChangeAspect="1"/>
          </p:cNvPicPr>
          <p:nvPr/>
        </p:nvPicPr>
        <p:blipFill>
          <a:blip r:embed="rId3"/>
          <a:srcRect r="67017"/>
          <a:stretch>
            <a:fillRect/>
          </a:stretch>
        </p:blipFill>
        <p:spPr>
          <a:xfrm>
            <a:off x="228600" y="6265029"/>
            <a:ext cx="381000" cy="362054"/>
          </a:xfrm>
          <a:prstGeom prst="rect">
            <a:avLst/>
          </a:prstGeom>
        </p:spPr>
      </p:pic>
      <p:pic>
        <p:nvPicPr>
          <p:cNvPr id="29" name="Image 28"/>
          <p:cNvPicPr>
            <a:picLocks noChangeAspect="1"/>
          </p:cNvPicPr>
          <p:nvPr/>
        </p:nvPicPr>
        <p:blipFill>
          <a:blip r:embed="rId3"/>
          <a:srcRect r="67017"/>
          <a:stretch>
            <a:fillRect/>
          </a:stretch>
        </p:blipFill>
        <p:spPr>
          <a:xfrm>
            <a:off x="0" y="5317372"/>
            <a:ext cx="381000" cy="362054"/>
          </a:xfrm>
          <a:prstGeom prst="rect">
            <a:avLst/>
          </a:prstGeom>
        </p:spPr>
      </p:pic>
      <p:pic>
        <p:nvPicPr>
          <p:cNvPr id="30" name="Image 29"/>
          <p:cNvPicPr>
            <a:picLocks noChangeAspect="1"/>
          </p:cNvPicPr>
          <p:nvPr/>
        </p:nvPicPr>
        <p:blipFill>
          <a:blip r:embed="rId3"/>
          <a:srcRect r="67017"/>
          <a:stretch>
            <a:fillRect/>
          </a:stretch>
        </p:blipFill>
        <p:spPr>
          <a:xfrm>
            <a:off x="762000" y="6231772"/>
            <a:ext cx="381000" cy="362054"/>
          </a:xfrm>
          <a:prstGeom prst="rect">
            <a:avLst/>
          </a:prstGeom>
        </p:spPr>
      </p:pic>
      <p:pic>
        <p:nvPicPr>
          <p:cNvPr id="31" name="Image 30"/>
          <p:cNvPicPr>
            <a:picLocks noChangeAspect="1"/>
          </p:cNvPicPr>
          <p:nvPr/>
        </p:nvPicPr>
        <p:blipFill>
          <a:blip r:embed="rId3"/>
          <a:srcRect r="67017"/>
          <a:stretch>
            <a:fillRect/>
          </a:stretch>
        </p:blipFill>
        <p:spPr>
          <a:xfrm>
            <a:off x="914400" y="6384172"/>
            <a:ext cx="381000" cy="362054"/>
          </a:xfrm>
          <a:prstGeom prst="rect">
            <a:avLst/>
          </a:prstGeom>
        </p:spPr>
      </p:pic>
      <p:pic>
        <p:nvPicPr>
          <p:cNvPr id="32" name="Image 31"/>
          <p:cNvPicPr>
            <a:picLocks noChangeAspect="1"/>
          </p:cNvPicPr>
          <p:nvPr/>
        </p:nvPicPr>
        <p:blipFill>
          <a:blip r:embed="rId3"/>
          <a:srcRect r="67017"/>
          <a:stretch>
            <a:fillRect/>
          </a:stretch>
        </p:blipFill>
        <p:spPr>
          <a:xfrm>
            <a:off x="1066800" y="5498399"/>
            <a:ext cx="381000" cy="362054"/>
          </a:xfrm>
          <a:prstGeom prst="rect">
            <a:avLst/>
          </a:prstGeom>
        </p:spPr>
      </p:pic>
      <p:pic>
        <p:nvPicPr>
          <p:cNvPr id="33" name="Image 32"/>
          <p:cNvPicPr>
            <a:picLocks noChangeAspect="1"/>
          </p:cNvPicPr>
          <p:nvPr/>
        </p:nvPicPr>
        <p:blipFill>
          <a:blip r:embed="rId3"/>
          <a:srcRect r="67017"/>
          <a:stretch>
            <a:fillRect/>
          </a:stretch>
        </p:blipFill>
        <p:spPr>
          <a:xfrm>
            <a:off x="609600" y="5803199"/>
            <a:ext cx="381000" cy="362054"/>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52400"/>
            <a:ext cx="8229600" cy="1143000"/>
          </a:xfrm>
        </p:spPr>
        <p:txBody>
          <a:bodyPr>
            <a:normAutofit fontScale="90000"/>
          </a:bodyPr>
          <a:lstStyle/>
          <a:p>
            <a:r>
              <a:rPr lang="fr-FR" dirty="0" smtClean="0"/>
              <a:t>Des façons différentes d’expliciter l’EFC, mais…</a:t>
            </a:r>
            <a:endParaRPr lang="fr-FR" dirty="0"/>
          </a:p>
        </p:txBody>
      </p:sp>
      <p:sp>
        <p:nvSpPr>
          <p:cNvPr id="3" name="Espace réservé du contenu 2"/>
          <p:cNvSpPr>
            <a:spLocks noGrp="1"/>
          </p:cNvSpPr>
          <p:nvPr>
            <p:ph idx="1"/>
          </p:nvPr>
        </p:nvSpPr>
        <p:spPr>
          <a:xfrm>
            <a:off x="111640" y="1752600"/>
            <a:ext cx="9032360" cy="5105400"/>
          </a:xfrm>
        </p:spPr>
        <p:txBody>
          <a:bodyPr>
            <a:normAutofit lnSpcReduction="10000"/>
          </a:bodyPr>
          <a:lstStyle/>
          <a:p>
            <a:pPr>
              <a:spcAft>
                <a:spcPts val="2400"/>
              </a:spcAft>
            </a:pPr>
            <a:r>
              <a:rPr lang="fr-FR" dirty="0" smtClean="0"/>
              <a:t>Un modèle développé pour répondre au DD</a:t>
            </a:r>
          </a:p>
          <a:p>
            <a:pPr>
              <a:spcAft>
                <a:spcPts val="2400"/>
              </a:spcAft>
            </a:pPr>
            <a:r>
              <a:rPr lang="fr-FR" dirty="0" smtClean="0"/>
              <a:t>Une approche équilibrée entre sciences dures, sciences sociales &amp; humaines</a:t>
            </a:r>
            <a:endParaRPr lang="fr-FR" sz="2000" dirty="0" smtClean="0">
              <a:solidFill>
                <a:schemeClr val="bg1">
                  <a:lumMod val="50000"/>
                </a:schemeClr>
              </a:solidFill>
            </a:endParaRPr>
          </a:p>
          <a:p>
            <a:pPr>
              <a:spcAft>
                <a:spcPts val="2400"/>
              </a:spcAft>
            </a:pPr>
            <a:r>
              <a:rPr lang="fr-FR" dirty="0" smtClean="0"/>
              <a:t>Chacun est légitime, ne serait-ce que par son vécu</a:t>
            </a:r>
            <a:endParaRPr lang="fr-FR" sz="2000" dirty="0" smtClean="0">
              <a:solidFill>
                <a:srgbClr val="7F7F7F"/>
              </a:solidFill>
            </a:endParaRPr>
          </a:p>
          <a:p>
            <a:pPr>
              <a:spcAft>
                <a:spcPts val="2400"/>
              </a:spcAft>
            </a:pPr>
            <a:r>
              <a:rPr lang="fr-FR" dirty="0" smtClean="0"/>
              <a:t>Evite les clivages, rassemble les personnes qui veulent avancer ou en questionnement</a:t>
            </a:r>
          </a:p>
          <a:p>
            <a:pPr>
              <a:spcAft>
                <a:spcPts val="2400"/>
              </a:spcAft>
            </a:pPr>
            <a:r>
              <a:rPr lang="fr-FR" dirty="0" smtClean="0"/>
              <a:t>Depuis le réel, le territoire de projet</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52400"/>
            <a:ext cx="8229600" cy="1143000"/>
          </a:xfrm>
        </p:spPr>
        <p:txBody>
          <a:bodyPr>
            <a:normAutofit/>
          </a:bodyPr>
          <a:lstStyle/>
          <a:p>
            <a:r>
              <a:rPr lang="fr-FR" dirty="0" smtClean="0"/>
              <a:t>Genèse modèle EFC</a:t>
            </a:r>
            <a:endParaRPr lang="fr-FR" dirty="0"/>
          </a:p>
        </p:txBody>
      </p:sp>
      <p:sp>
        <p:nvSpPr>
          <p:cNvPr id="3" name="Espace réservé du contenu 2"/>
          <p:cNvSpPr>
            <a:spLocks noGrp="1"/>
          </p:cNvSpPr>
          <p:nvPr>
            <p:ph idx="1"/>
          </p:nvPr>
        </p:nvSpPr>
        <p:spPr>
          <a:xfrm>
            <a:off x="111640" y="1524000"/>
            <a:ext cx="9032360" cy="5105400"/>
          </a:xfrm>
        </p:spPr>
        <p:txBody>
          <a:bodyPr>
            <a:normAutofit/>
          </a:bodyPr>
          <a:lstStyle/>
          <a:p>
            <a:pPr>
              <a:spcAft>
                <a:spcPts val="1800"/>
              </a:spcAft>
            </a:pPr>
            <a:r>
              <a:rPr lang="fr-FR" dirty="0" smtClean="0"/>
              <a:t>2002: commande du CR </a:t>
            </a:r>
            <a:r>
              <a:rPr lang="fr-FR" dirty="0" err="1" smtClean="0"/>
              <a:t>Dir</a:t>
            </a:r>
            <a:r>
              <a:rPr lang="fr-FR" dirty="0" smtClean="0"/>
              <a:t>. Env. (JF CARON) à ATEMIS (C. Du Tertre)</a:t>
            </a:r>
          </a:p>
          <a:p>
            <a:pPr>
              <a:spcAft>
                <a:spcPts val="1800"/>
              </a:spcAft>
            </a:pPr>
            <a:r>
              <a:rPr lang="fr-FR" dirty="0" smtClean="0"/>
              <a:t>2003: cde de GDF à ATEMIS: revenu adossé au volume de gaz distribué. Limites: DD, objectif de baisse des volumes, logique prix… </a:t>
            </a:r>
            <a:endParaRPr lang="fr-FR" sz="2000" dirty="0" smtClean="0">
              <a:solidFill>
                <a:schemeClr val="bg1">
                  <a:lumMod val="50000"/>
                </a:schemeClr>
              </a:solidFill>
            </a:endParaRPr>
          </a:p>
          <a:p>
            <a:pPr>
              <a:spcAft>
                <a:spcPts val="1800"/>
              </a:spcAft>
            </a:pPr>
            <a:r>
              <a:rPr lang="fr-FR" dirty="0" smtClean="0"/>
              <a:t>2010: Villes durables et </a:t>
            </a:r>
            <a:r>
              <a:rPr lang="fr-FR" dirty="0" err="1" smtClean="0"/>
              <a:t>nvx</a:t>
            </a:r>
            <a:r>
              <a:rPr lang="fr-FR" dirty="0" smtClean="0"/>
              <a:t> modèles éco. (CCI, CERDD)</a:t>
            </a:r>
          </a:p>
          <a:p>
            <a:pPr>
              <a:spcAft>
                <a:spcPts val="1800"/>
              </a:spcAft>
            </a:pPr>
            <a:r>
              <a:rPr lang="fr-FR" dirty="0" smtClean="0"/>
              <a:t>2013: CR, CJD, RA, APES, CCI, CD2E, CERDD, etc.</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9682" name="Titre 1"/>
          <p:cNvSpPr>
            <a:spLocks noGrp="1"/>
          </p:cNvSpPr>
          <p:nvPr>
            <p:ph type="title"/>
          </p:nvPr>
        </p:nvSpPr>
        <p:spPr>
          <a:xfrm>
            <a:off x="457200" y="-76200"/>
            <a:ext cx="8229600" cy="1143000"/>
          </a:xfrm>
        </p:spPr>
        <p:txBody>
          <a:bodyPr>
            <a:normAutofit/>
          </a:bodyPr>
          <a:lstStyle/>
          <a:p>
            <a:r>
              <a:rPr lang="ro-RO" sz="4000" dirty="0" smtClean="0">
                <a:solidFill>
                  <a:srgbClr val="FF0000"/>
                </a:solidFill>
              </a:rPr>
              <a:t>Paraît difficile à mettre en œuvre</a:t>
            </a:r>
          </a:p>
        </p:txBody>
      </p:sp>
      <p:pic>
        <p:nvPicPr>
          <p:cNvPr id="5" name="Image 4"/>
          <p:cNvPicPr>
            <a:picLocks noChangeAspect="1"/>
          </p:cNvPicPr>
          <p:nvPr/>
        </p:nvPicPr>
        <p:blipFill>
          <a:blip r:embed="rId3">
            <a:duotone>
              <a:prstClr val="black"/>
              <a:schemeClr val="accent2">
                <a:tint val="45000"/>
                <a:satMod val="400000"/>
              </a:schemeClr>
            </a:duotone>
          </a:blip>
          <a:stretch>
            <a:fillRect/>
          </a:stretch>
        </p:blipFill>
        <p:spPr>
          <a:xfrm>
            <a:off x="370305" y="1647515"/>
            <a:ext cx="1687095" cy="2329242"/>
          </a:xfrm>
          <a:prstGeom prst="rect">
            <a:avLst/>
          </a:prstGeom>
        </p:spPr>
      </p:pic>
      <p:pic>
        <p:nvPicPr>
          <p:cNvPr id="7" name="Image 6"/>
          <p:cNvPicPr>
            <a:picLocks noChangeAspect="1"/>
          </p:cNvPicPr>
          <p:nvPr/>
        </p:nvPicPr>
        <p:blipFill>
          <a:blip r:embed="rId3">
            <a:duotone>
              <a:prstClr val="black"/>
              <a:schemeClr val="accent2">
                <a:tint val="45000"/>
                <a:satMod val="400000"/>
              </a:schemeClr>
            </a:duotone>
          </a:blip>
          <a:stretch>
            <a:fillRect/>
          </a:stretch>
        </p:blipFill>
        <p:spPr>
          <a:xfrm rot="19183003">
            <a:off x="3398740" y="1535744"/>
            <a:ext cx="1687095" cy="2329242"/>
          </a:xfrm>
          <a:prstGeom prst="rect">
            <a:avLst/>
          </a:prstGeom>
        </p:spPr>
      </p:pic>
      <p:pic>
        <p:nvPicPr>
          <p:cNvPr id="8" name="Image 7"/>
          <p:cNvPicPr>
            <a:picLocks noChangeAspect="1"/>
          </p:cNvPicPr>
          <p:nvPr/>
        </p:nvPicPr>
        <p:blipFill>
          <a:blip r:embed="rId3">
            <a:duotone>
              <a:prstClr val="black"/>
              <a:schemeClr val="accent2">
                <a:tint val="45000"/>
                <a:satMod val="400000"/>
              </a:schemeClr>
            </a:duotone>
          </a:blip>
          <a:stretch>
            <a:fillRect/>
          </a:stretch>
        </p:blipFill>
        <p:spPr>
          <a:xfrm rot="3176063">
            <a:off x="6461588" y="1437079"/>
            <a:ext cx="1687095" cy="2329242"/>
          </a:xfrm>
          <a:prstGeom prst="rect">
            <a:avLst/>
          </a:prstGeom>
        </p:spPr>
      </p:pic>
      <p:sp>
        <p:nvSpPr>
          <p:cNvPr id="199686" name="ZoneTexte 9"/>
          <p:cNvSpPr txBox="1">
            <a:spLocks noChangeArrowheads="1"/>
          </p:cNvSpPr>
          <p:nvPr/>
        </p:nvSpPr>
        <p:spPr bwMode="auto">
          <a:xfrm rot="947329">
            <a:off x="369888" y="4500253"/>
            <a:ext cx="1992312" cy="461962"/>
          </a:xfrm>
          <a:prstGeom prst="rect">
            <a:avLst/>
          </a:prstGeom>
          <a:noFill/>
          <a:ln w="9525">
            <a:noFill/>
            <a:miter lim="800000"/>
            <a:headEnd/>
            <a:tailEnd/>
          </a:ln>
        </p:spPr>
        <p:txBody>
          <a:bodyPr>
            <a:prstTxWarp prst="textNoShape">
              <a:avLst/>
            </a:prstTxWarp>
            <a:spAutoFit/>
          </a:bodyPr>
          <a:lstStyle/>
          <a:p>
            <a:r>
              <a:rPr lang="fr-FR" sz="2400"/>
              <a:t>Circuit court</a:t>
            </a:r>
          </a:p>
        </p:txBody>
      </p:sp>
      <p:sp>
        <p:nvSpPr>
          <p:cNvPr id="199687" name="ZoneTexte 10"/>
          <p:cNvSpPr txBox="1">
            <a:spLocks noChangeArrowheads="1"/>
          </p:cNvSpPr>
          <p:nvPr/>
        </p:nvSpPr>
        <p:spPr bwMode="auto">
          <a:xfrm rot="-1825786">
            <a:off x="433388" y="5625790"/>
            <a:ext cx="2565400" cy="461963"/>
          </a:xfrm>
          <a:prstGeom prst="rect">
            <a:avLst/>
          </a:prstGeom>
          <a:noFill/>
          <a:ln w="9525">
            <a:noFill/>
            <a:miter lim="800000"/>
            <a:headEnd/>
            <a:tailEnd/>
          </a:ln>
        </p:spPr>
        <p:txBody>
          <a:bodyPr>
            <a:prstTxWarp prst="textNoShape">
              <a:avLst/>
            </a:prstTxWarp>
            <a:spAutoFit/>
          </a:bodyPr>
          <a:lstStyle/>
          <a:p>
            <a:r>
              <a:rPr lang="fr-FR" sz="2400" dirty="0" smtClean="0"/>
              <a:t>Design </a:t>
            </a:r>
            <a:r>
              <a:rPr lang="fr-FR" sz="2400" dirty="0" err="1" smtClean="0"/>
              <a:t>thinking</a:t>
            </a:r>
            <a:endParaRPr lang="fr-FR" sz="2400" dirty="0"/>
          </a:p>
        </p:txBody>
      </p:sp>
      <p:sp>
        <p:nvSpPr>
          <p:cNvPr id="199688" name="ZoneTexte 12"/>
          <p:cNvSpPr txBox="1">
            <a:spLocks noChangeArrowheads="1"/>
          </p:cNvSpPr>
          <p:nvPr/>
        </p:nvSpPr>
        <p:spPr bwMode="auto">
          <a:xfrm rot="995863">
            <a:off x="2146300" y="3190565"/>
            <a:ext cx="2565400" cy="461963"/>
          </a:xfrm>
          <a:prstGeom prst="rect">
            <a:avLst/>
          </a:prstGeom>
          <a:noFill/>
          <a:ln w="9525">
            <a:noFill/>
            <a:miter lim="800000"/>
            <a:headEnd/>
            <a:tailEnd/>
          </a:ln>
        </p:spPr>
        <p:txBody>
          <a:bodyPr>
            <a:prstTxWarp prst="textNoShape">
              <a:avLst/>
            </a:prstTxWarp>
            <a:spAutoFit/>
          </a:bodyPr>
          <a:lstStyle/>
          <a:p>
            <a:r>
              <a:rPr lang="fr-FR" sz="2400"/>
              <a:t>Recyclage</a:t>
            </a:r>
          </a:p>
        </p:txBody>
      </p:sp>
      <p:sp>
        <p:nvSpPr>
          <p:cNvPr id="199689" name="ZoneTexte 13"/>
          <p:cNvSpPr txBox="1">
            <a:spLocks noChangeArrowheads="1"/>
          </p:cNvSpPr>
          <p:nvPr/>
        </p:nvSpPr>
        <p:spPr bwMode="auto">
          <a:xfrm rot="-1825786">
            <a:off x="7026275" y="3096903"/>
            <a:ext cx="2566988" cy="461962"/>
          </a:xfrm>
          <a:prstGeom prst="rect">
            <a:avLst/>
          </a:prstGeom>
          <a:noFill/>
          <a:ln w="9525">
            <a:noFill/>
            <a:miter lim="800000"/>
            <a:headEnd/>
            <a:tailEnd/>
          </a:ln>
        </p:spPr>
        <p:txBody>
          <a:bodyPr>
            <a:prstTxWarp prst="textNoShape">
              <a:avLst/>
            </a:prstTxWarp>
            <a:spAutoFit/>
          </a:bodyPr>
          <a:lstStyle/>
          <a:p>
            <a:r>
              <a:rPr lang="fr-FR" sz="2400"/>
              <a:t>Gouvernance</a:t>
            </a:r>
          </a:p>
        </p:txBody>
      </p:sp>
      <p:sp>
        <p:nvSpPr>
          <p:cNvPr id="199690" name="ZoneTexte 15"/>
          <p:cNvSpPr txBox="1">
            <a:spLocks noChangeArrowheads="1"/>
          </p:cNvSpPr>
          <p:nvPr/>
        </p:nvSpPr>
        <p:spPr bwMode="auto">
          <a:xfrm rot="947329">
            <a:off x="4640263" y="1542740"/>
            <a:ext cx="2100262" cy="461963"/>
          </a:xfrm>
          <a:prstGeom prst="rect">
            <a:avLst/>
          </a:prstGeom>
          <a:noFill/>
          <a:ln w="9525">
            <a:noFill/>
            <a:miter lim="800000"/>
            <a:headEnd/>
            <a:tailEnd/>
          </a:ln>
        </p:spPr>
        <p:txBody>
          <a:bodyPr>
            <a:prstTxWarp prst="textNoShape">
              <a:avLst/>
            </a:prstTxWarp>
            <a:spAutoFit/>
          </a:bodyPr>
          <a:lstStyle/>
          <a:p>
            <a:r>
              <a:rPr lang="fr-FR" sz="2400"/>
              <a:t>Bio, équitable</a:t>
            </a:r>
          </a:p>
        </p:txBody>
      </p:sp>
      <p:sp>
        <p:nvSpPr>
          <p:cNvPr id="199691" name="ZoneTexte 16"/>
          <p:cNvSpPr txBox="1">
            <a:spLocks noChangeArrowheads="1"/>
          </p:cNvSpPr>
          <p:nvPr/>
        </p:nvSpPr>
        <p:spPr bwMode="auto">
          <a:xfrm rot="-1825786">
            <a:off x="4587875" y="3158815"/>
            <a:ext cx="2566988" cy="461963"/>
          </a:xfrm>
          <a:prstGeom prst="rect">
            <a:avLst/>
          </a:prstGeom>
          <a:noFill/>
          <a:ln w="9525">
            <a:noFill/>
            <a:miter lim="800000"/>
            <a:headEnd/>
            <a:tailEnd/>
          </a:ln>
        </p:spPr>
        <p:txBody>
          <a:bodyPr>
            <a:prstTxWarp prst="textNoShape">
              <a:avLst/>
            </a:prstTxWarp>
            <a:spAutoFit/>
          </a:bodyPr>
          <a:lstStyle/>
          <a:p>
            <a:r>
              <a:rPr lang="fr-FR" sz="2400"/>
              <a:t>Externalités</a:t>
            </a:r>
          </a:p>
        </p:txBody>
      </p:sp>
      <p:sp>
        <p:nvSpPr>
          <p:cNvPr id="199692" name="ZoneTexte 17"/>
          <p:cNvSpPr txBox="1">
            <a:spLocks noChangeArrowheads="1"/>
          </p:cNvSpPr>
          <p:nvPr/>
        </p:nvSpPr>
        <p:spPr bwMode="auto">
          <a:xfrm rot="-1825786">
            <a:off x="2017713" y="1123950"/>
            <a:ext cx="2566987" cy="460375"/>
          </a:xfrm>
          <a:prstGeom prst="rect">
            <a:avLst/>
          </a:prstGeom>
          <a:noFill/>
          <a:ln w="9525">
            <a:noFill/>
            <a:miter lim="800000"/>
            <a:headEnd/>
            <a:tailEnd/>
          </a:ln>
        </p:spPr>
        <p:txBody>
          <a:bodyPr>
            <a:prstTxWarp prst="textNoShape">
              <a:avLst/>
            </a:prstTxWarp>
            <a:spAutoFit/>
          </a:bodyPr>
          <a:lstStyle/>
          <a:p>
            <a:r>
              <a:rPr lang="fr-FR" sz="2400"/>
              <a:t>Impacts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9682" name="Titre 1"/>
          <p:cNvSpPr>
            <a:spLocks noGrp="1"/>
          </p:cNvSpPr>
          <p:nvPr>
            <p:ph type="title"/>
          </p:nvPr>
        </p:nvSpPr>
        <p:spPr>
          <a:xfrm>
            <a:off x="457200" y="-76200"/>
            <a:ext cx="8229600" cy="1143000"/>
          </a:xfrm>
        </p:spPr>
        <p:txBody>
          <a:bodyPr>
            <a:normAutofit/>
          </a:bodyPr>
          <a:lstStyle/>
          <a:p>
            <a:r>
              <a:rPr lang="ro-RO" sz="4000" b="1" dirty="0" smtClean="0">
                <a:solidFill>
                  <a:srgbClr val="008000"/>
                </a:solidFill>
              </a:rPr>
              <a:t>Un cadre d’appui qui facilite</a:t>
            </a:r>
          </a:p>
        </p:txBody>
      </p:sp>
      <p:pic>
        <p:nvPicPr>
          <p:cNvPr id="5" name="Image 4"/>
          <p:cNvPicPr>
            <a:picLocks noChangeAspect="1"/>
          </p:cNvPicPr>
          <p:nvPr/>
        </p:nvPicPr>
        <p:blipFill>
          <a:blip r:embed="rId3">
            <a:duotone>
              <a:prstClr val="black"/>
              <a:schemeClr val="accent2">
                <a:tint val="45000"/>
                <a:satMod val="400000"/>
              </a:schemeClr>
            </a:duotone>
          </a:blip>
          <a:stretch>
            <a:fillRect/>
          </a:stretch>
        </p:blipFill>
        <p:spPr>
          <a:xfrm>
            <a:off x="370305" y="1647515"/>
            <a:ext cx="1687095" cy="2329242"/>
          </a:xfrm>
          <a:prstGeom prst="rect">
            <a:avLst/>
          </a:prstGeom>
        </p:spPr>
      </p:pic>
      <p:pic>
        <p:nvPicPr>
          <p:cNvPr id="7" name="Image 6"/>
          <p:cNvPicPr>
            <a:picLocks noChangeAspect="1"/>
          </p:cNvPicPr>
          <p:nvPr/>
        </p:nvPicPr>
        <p:blipFill>
          <a:blip r:embed="rId3">
            <a:duotone>
              <a:prstClr val="black"/>
              <a:schemeClr val="accent2">
                <a:tint val="45000"/>
                <a:satMod val="400000"/>
              </a:schemeClr>
            </a:duotone>
          </a:blip>
          <a:stretch>
            <a:fillRect/>
          </a:stretch>
        </p:blipFill>
        <p:spPr>
          <a:xfrm rot="19183003">
            <a:off x="3398740" y="1535744"/>
            <a:ext cx="1687095" cy="2329242"/>
          </a:xfrm>
          <a:prstGeom prst="rect">
            <a:avLst/>
          </a:prstGeom>
        </p:spPr>
      </p:pic>
      <p:pic>
        <p:nvPicPr>
          <p:cNvPr id="8" name="Image 7"/>
          <p:cNvPicPr>
            <a:picLocks noChangeAspect="1"/>
          </p:cNvPicPr>
          <p:nvPr/>
        </p:nvPicPr>
        <p:blipFill>
          <a:blip r:embed="rId3">
            <a:duotone>
              <a:prstClr val="black"/>
              <a:schemeClr val="accent2">
                <a:tint val="45000"/>
                <a:satMod val="400000"/>
              </a:schemeClr>
            </a:duotone>
          </a:blip>
          <a:stretch>
            <a:fillRect/>
          </a:stretch>
        </p:blipFill>
        <p:spPr>
          <a:xfrm rot="3176063">
            <a:off x="6461588" y="1437079"/>
            <a:ext cx="1687095" cy="2329242"/>
          </a:xfrm>
          <a:prstGeom prst="rect">
            <a:avLst/>
          </a:prstGeom>
        </p:spPr>
      </p:pic>
      <p:sp>
        <p:nvSpPr>
          <p:cNvPr id="199686" name="ZoneTexte 9"/>
          <p:cNvSpPr txBox="1">
            <a:spLocks noChangeArrowheads="1"/>
          </p:cNvSpPr>
          <p:nvPr/>
        </p:nvSpPr>
        <p:spPr bwMode="auto">
          <a:xfrm rot="947329">
            <a:off x="369888" y="4500253"/>
            <a:ext cx="1992312" cy="461962"/>
          </a:xfrm>
          <a:prstGeom prst="rect">
            <a:avLst/>
          </a:prstGeom>
          <a:noFill/>
          <a:ln w="9525">
            <a:noFill/>
            <a:miter lim="800000"/>
            <a:headEnd/>
            <a:tailEnd/>
          </a:ln>
        </p:spPr>
        <p:txBody>
          <a:bodyPr>
            <a:prstTxWarp prst="textNoShape">
              <a:avLst/>
            </a:prstTxWarp>
            <a:spAutoFit/>
          </a:bodyPr>
          <a:lstStyle/>
          <a:p>
            <a:r>
              <a:rPr lang="fr-FR" sz="2400"/>
              <a:t>Circuit court</a:t>
            </a:r>
          </a:p>
        </p:txBody>
      </p:sp>
      <p:sp>
        <p:nvSpPr>
          <p:cNvPr id="199687" name="ZoneTexte 10"/>
          <p:cNvSpPr txBox="1">
            <a:spLocks noChangeArrowheads="1"/>
          </p:cNvSpPr>
          <p:nvPr/>
        </p:nvSpPr>
        <p:spPr bwMode="auto">
          <a:xfrm rot="-1825786">
            <a:off x="433388" y="5625790"/>
            <a:ext cx="2565400" cy="461963"/>
          </a:xfrm>
          <a:prstGeom prst="rect">
            <a:avLst/>
          </a:prstGeom>
          <a:noFill/>
          <a:ln w="9525">
            <a:noFill/>
            <a:miter lim="800000"/>
            <a:headEnd/>
            <a:tailEnd/>
          </a:ln>
        </p:spPr>
        <p:txBody>
          <a:bodyPr>
            <a:prstTxWarp prst="textNoShape">
              <a:avLst/>
            </a:prstTxWarp>
            <a:spAutoFit/>
          </a:bodyPr>
          <a:lstStyle/>
          <a:p>
            <a:r>
              <a:rPr lang="fr-FR" sz="2400" dirty="0" smtClean="0"/>
              <a:t>Design </a:t>
            </a:r>
            <a:r>
              <a:rPr lang="fr-FR" sz="2400" dirty="0" err="1" smtClean="0"/>
              <a:t>thinking</a:t>
            </a:r>
            <a:endParaRPr lang="fr-FR" sz="2400" dirty="0"/>
          </a:p>
        </p:txBody>
      </p:sp>
      <p:sp>
        <p:nvSpPr>
          <p:cNvPr id="199688" name="ZoneTexte 12"/>
          <p:cNvSpPr txBox="1">
            <a:spLocks noChangeArrowheads="1"/>
          </p:cNvSpPr>
          <p:nvPr/>
        </p:nvSpPr>
        <p:spPr bwMode="auto">
          <a:xfrm rot="995863">
            <a:off x="2146300" y="3190565"/>
            <a:ext cx="2565400" cy="461963"/>
          </a:xfrm>
          <a:prstGeom prst="rect">
            <a:avLst/>
          </a:prstGeom>
          <a:noFill/>
          <a:ln w="9525">
            <a:noFill/>
            <a:miter lim="800000"/>
            <a:headEnd/>
            <a:tailEnd/>
          </a:ln>
        </p:spPr>
        <p:txBody>
          <a:bodyPr>
            <a:prstTxWarp prst="textNoShape">
              <a:avLst/>
            </a:prstTxWarp>
            <a:spAutoFit/>
          </a:bodyPr>
          <a:lstStyle/>
          <a:p>
            <a:r>
              <a:rPr lang="fr-FR" sz="2400"/>
              <a:t>Recyclage</a:t>
            </a:r>
          </a:p>
        </p:txBody>
      </p:sp>
      <p:sp>
        <p:nvSpPr>
          <p:cNvPr id="199689" name="ZoneTexte 13"/>
          <p:cNvSpPr txBox="1">
            <a:spLocks noChangeArrowheads="1"/>
          </p:cNvSpPr>
          <p:nvPr/>
        </p:nvSpPr>
        <p:spPr bwMode="auto">
          <a:xfrm rot="-1825786">
            <a:off x="7026275" y="3096903"/>
            <a:ext cx="2566988" cy="461962"/>
          </a:xfrm>
          <a:prstGeom prst="rect">
            <a:avLst/>
          </a:prstGeom>
          <a:noFill/>
          <a:ln w="9525">
            <a:noFill/>
            <a:miter lim="800000"/>
            <a:headEnd/>
            <a:tailEnd/>
          </a:ln>
        </p:spPr>
        <p:txBody>
          <a:bodyPr>
            <a:prstTxWarp prst="textNoShape">
              <a:avLst/>
            </a:prstTxWarp>
            <a:spAutoFit/>
          </a:bodyPr>
          <a:lstStyle/>
          <a:p>
            <a:r>
              <a:rPr lang="fr-FR" sz="2400"/>
              <a:t>Gouvernance</a:t>
            </a:r>
          </a:p>
        </p:txBody>
      </p:sp>
      <p:sp>
        <p:nvSpPr>
          <p:cNvPr id="199690" name="ZoneTexte 15"/>
          <p:cNvSpPr txBox="1">
            <a:spLocks noChangeArrowheads="1"/>
          </p:cNvSpPr>
          <p:nvPr/>
        </p:nvSpPr>
        <p:spPr bwMode="auto">
          <a:xfrm rot="947329">
            <a:off x="4640263" y="1542740"/>
            <a:ext cx="2100262" cy="461963"/>
          </a:xfrm>
          <a:prstGeom prst="rect">
            <a:avLst/>
          </a:prstGeom>
          <a:noFill/>
          <a:ln w="9525">
            <a:noFill/>
            <a:miter lim="800000"/>
            <a:headEnd/>
            <a:tailEnd/>
          </a:ln>
        </p:spPr>
        <p:txBody>
          <a:bodyPr>
            <a:prstTxWarp prst="textNoShape">
              <a:avLst/>
            </a:prstTxWarp>
            <a:spAutoFit/>
          </a:bodyPr>
          <a:lstStyle/>
          <a:p>
            <a:r>
              <a:rPr lang="fr-FR" sz="2400"/>
              <a:t>Bio, équitable</a:t>
            </a:r>
          </a:p>
        </p:txBody>
      </p:sp>
      <p:sp>
        <p:nvSpPr>
          <p:cNvPr id="199691" name="ZoneTexte 16"/>
          <p:cNvSpPr txBox="1">
            <a:spLocks noChangeArrowheads="1"/>
          </p:cNvSpPr>
          <p:nvPr/>
        </p:nvSpPr>
        <p:spPr bwMode="auto">
          <a:xfrm rot="-1825786">
            <a:off x="4587875" y="3158815"/>
            <a:ext cx="2566988" cy="461963"/>
          </a:xfrm>
          <a:prstGeom prst="rect">
            <a:avLst/>
          </a:prstGeom>
          <a:noFill/>
          <a:ln w="9525">
            <a:noFill/>
            <a:miter lim="800000"/>
            <a:headEnd/>
            <a:tailEnd/>
          </a:ln>
        </p:spPr>
        <p:txBody>
          <a:bodyPr>
            <a:prstTxWarp prst="textNoShape">
              <a:avLst/>
            </a:prstTxWarp>
            <a:spAutoFit/>
          </a:bodyPr>
          <a:lstStyle/>
          <a:p>
            <a:r>
              <a:rPr lang="fr-FR" sz="2400"/>
              <a:t>Externalités</a:t>
            </a:r>
          </a:p>
        </p:txBody>
      </p:sp>
      <p:sp>
        <p:nvSpPr>
          <p:cNvPr id="199692" name="ZoneTexte 17"/>
          <p:cNvSpPr txBox="1">
            <a:spLocks noChangeArrowheads="1"/>
          </p:cNvSpPr>
          <p:nvPr/>
        </p:nvSpPr>
        <p:spPr bwMode="auto">
          <a:xfrm rot="-1825786">
            <a:off x="2017713" y="1123950"/>
            <a:ext cx="2566987" cy="460375"/>
          </a:xfrm>
          <a:prstGeom prst="rect">
            <a:avLst/>
          </a:prstGeom>
          <a:noFill/>
          <a:ln w="9525">
            <a:noFill/>
            <a:miter lim="800000"/>
            <a:headEnd/>
            <a:tailEnd/>
          </a:ln>
        </p:spPr>
        <p:txBody>
          <a:bodyPr>
            <a:prstTxWarp prst="textNoShape">
              <a:avLst/>
            </a:prstTxWarp>
            <a:spAutoFit/>
          </a:bodyPr>
          <a:lstStyle/>
          <a:p>
            <a:r>
              <a:rPr lang="fr-FR" sz="2400"/>
              <a:t>Impacts</a:t>
            </a:r>
          </a:p>
        </p:txBody>
      </p:sp>
      <p:pic>
        <p:nvPicPr>
          <p:cNvPr id="14" name="Image 13"/>
          <p:cNvPicPr>
            <a:picLocks noChangeAspect="1"/>
          </p:cNvPicPr>
          <p:nvPr/>
        </p:nvPicPr>
        <p:blipFill>
          <a:blip r:embed="rId4">
            <a:duotone>
              <a:prstClr val="black"/>
              <a:schemeClr val="accent3">
                <a:tint val="45000"/>
                <a:satMod val="400000"/>
              </a:schemeClr>
            </a:duotone>
          </a:blip>
          <a:stretch>
            <a:fillRect/>
          </a:stretch>
        </p:blipFill>
        <p:spPr>
          <a:xfrm>
            <a:off x="2834811" y="4053728"/>
            <a:ext cx="6232989" cy="2804272"/>
          </a:xfrm>
          <a:prstGeom prst="rect">
            <a:avLst/>
          </a:prstGeom>
        </p:spPr>
      </p:pic>
      <p:sp>
        <p:nvSpPr>
          <p:cNvPr id="15" name="ZoneTexte 14"/>
          <p:cNvSpPr txBox="1"/>
          <p:nvPr/>
        </p:nvSpPr>
        <p:spPr>
          <a:xfrm>
            <a:off x="2845775" y="4092476"/>
            <a:ext cx="6222025" cy="2308324"/>
          </a:xfrm>
          <a:prstGeom prst="rect">
            <a:avLst/>
          </a:prstGeom>
          <a:noFill/>
        </p:spPr>
        <p:txBody>
          <a:bodyPr wrap="square" rtlCol="0">
            <a:spAutoFit/>
          </a:bodyPr>
          <a:lstStyle/>
          <a:p>
            <a:pPr algn="ctr"/>
            <a:r>
              <a:rPr lang="fr-FR" sz="4800" dirty="0" smtClean="0">
                <a:solidFill>
                  <a:srgbClr val="008000"/>
                </a:solidFill>
              </a:rPr>
              <a:t>Logique servicielle / EFC = cadre d’appui permettant de se guider</a:t>
            </a:r>
            <a:endParaRPr lang="fr-FR" sz="4800" dirty="0">
              <a:solidFill>
                <a:srgbClr val="008000"/>
              </a:solidFill>
            </a:endParaRPr>
          </a:p>
        </p:txBody>
      </p:sp>
      <p:pic>
        <p:nvPicPr>
          <p:cNvPr id="16" name="Image 15" descr="sebstrat.png"/>
          <p:cNvPicPr>
            <a:picLocks noChangeAspect="1"/>
          </p:cNvPicPr>
          <p:nvPr/>
        </p:nvPicPr>
        <p:blipFill>
          <a:blip r:embed="rId5">
            <a:grayscl/>
            <a:alphaModFix amt="30000"/>
          </a:blip>
          <a:srcRect/>
          <a:stretch>
            <a:fillRect/>
          </a:stretch>
        </p:blipFill>
        <p:spPr bwMode="auto">
          <a:xfrm>
            <a:off x="6335713" y="6110288"/>
            <a:ext cx="2670175" cy="7477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1640" y="381000"/>
            <a:ext cx="8879960" cy="6781800"/>
          </a:xfrm>
        </p:spPr>
        <p:txBody>
          <a:bodyPr>
            <a:noAutofit/>
          </a:bodyPr>
          <a:lstStyle/>
          <a:p>
            <a:pPr>
              <a:spcAft>
                <a:spcPts val="1200"/>
              </a:spcAft>
              <a:buNone/>
            </a:pPr>
            <a:r>
              <a:rPr lang="fr-FR" sz="4800" b="1" dirty="0" smtClean="0">
                <a:solidFill>
                  <a:srgbClr val="FF0000"/>
                </a:solidFill>
                <a:latin typeface="Handwriting - Dakota"/>
                <a:cs typeface="Handwriting - Dakota"/>
              </a:rPr>
              <a:t>-&gt; Comprendre d’où nous venons / les limites que nous </a:t>
            </a:r>
            <a:r>
              <a:rPr lang="fr-FR" sz="4800" b="1" dirty="0" smtClean="0">
                <a:solidFill>
                  <a:srgbClr val="FF0000"/>
                </a:solidFill>
                <a:latin typeface="Handwriting - Dakota"/>
                <a:cs typeface="Handwriting - Dakota"/>
              </a:rPr>
              <a:t>rencontrons (socle)</a:t>
            </a:r>
          </a:p>
          <a:p>
            <a:pPr>
              <a:spcAft>
                <a:spcPts val="1200"/>
              </a:spcAft>
              <a:buNone/>
            </a:pPr>
            <a:r>
              <a:rPr lang="fr-FR" sz="4800" b="1" dirty="0" smtClean="0">
                <a:solidFill>
                  <a:srgbClr val="008000"/>
                </a:solidFill>
                <a:latin typeface="Handwriting - Dakota"/>
                <a:cs typeface="Handwriting - Dakota"/>
              </a:rPr>
              <a:t>-</a:t>
            </a:r>
            <a:r>
              <a:rPr lang="fr-FR" sz="4800" b="1" dirty="0" smtClean="0">
                <a:solidFill>
                  <a:srgbClr val="008000"/>
                </a:solidFill>
                <a:latin typeface="Handwriting - Dakota"/>
                <a:cs typeface="Handwriting - Dakota"/>
              </a:rPr>
              <a:t>&gt; Cette étape permet ensuite de co-construire un modèle de développement collectivement et individuellement souhaitable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17040</TotalTime>
  <Words>2995</Words>
  <Application>Microsoft Macintosh PowerPoint</Application>
  <PresentationFormat>Présentation à l'écran (4:3)</PresentationFormat>
  <Paragraphs>442</Paragraphs>
  <Slides>67</Slides>
  <Notes>23</Notes>
  <HiddenSlides>0</HiddenSlides>
  <MMClips>0</MMClips>
  <ScaleCrop>false</ScaleCrop>
  <HeadingPairs>
    <vt:vector size="4" baseType="variant">
      <vt:variant>
        <vt:lpstr>Modèle de conception</vt:lpstr>
      </vt:variant>
      <vt:variant>
        <vt:i4>1</vt:i4>
      </vt:variant>
      <vt:variant>
        <vt:lpstr>Titres des diapositives</vt:lpstr>
      </vt:variant>
      <vt:variant>
        <vt:i4>67</vt:i4>
      </vt:variant>
    </vt:vector>
  </HeadingPairs>
  <TitlesOfParts>
    <vt:vector size="68" baseType="lpstr">
      <vt:lpstr>Thème Office</vt:lpstr>
      <vt:lpstr>Diapositive 1</vt:lpstr>
      <vt:lpstr> Organisations &amp; enjeux de Développement Durable  Par Sébastien BOUCQ  Ouvrier, Ingénieur industriel (15 ans) Géographe aménagement durable du territoire Accompagnateur « nouveaux modèles économiques &amp; développement durable »     </vt:lpstr>
      <vt:lpstr> Objectifs de ce module   &gt; être capable de donner la définition d’un modèle économique  &gt; être capable de repérer les limites des différents (nouveaux) modèles économiques  &gt; être capable d’aider un(e) ami(e) qui créé son entreprise - d’aider  la/le dirigeant(e) d’entreprise dans sa réorientation stratégique       </vt:lpstr>
      <vt:lpstr>L’utopie a changé de camp…</vt:lpstr>
      <vt:lpstr>Qq mots sur l’intervenant:</vt:lpstr>
      <vt:lpstr>Diapositive 6</vt:lpstr>
      <vt:lpstr>Paraît difficile à mettre en œuvre</vt:lpstr>
      <vt:lpstr>Un cadre d’appui qui facilite</vt:lpstr>
      <vt:lpstr>Diapositive 9</vt:lpstr>
      <vt:lpstr>Video ressources à visualiser afin de comprendre le contexte / le déroulé ci-dessous</vt:lpstr>
      <vt:lpstr>Diapositive 11</vt:lpstr>
      <vt:lpstr>Enjeu territorial de transition énergétique</vt:lpstr>
      <vt:lpstr>Diapositive 13</vt:lpstr>
      <vt:lpstr>Diapositive 14</vt:lpstr>
      <vt:lpstr>Diapositive 15</vt:lpstr>
      <vt:lpstr>1800… 1929… 1980/90</vt:lpstr>
      <vt:lpstr>Diapositive 17</vt:lpstr>
      <vt:lpstr>Diapositive 18</vt:lpstr>
      <vt:lpstr>Diapositive 19</vt:lpstr>
      <vt:lpstr>Diapositive 20</vt:lpstr>
      <vt:lpstr>1800… 1929… 1980… 2008…</vt:lpstr>
      <vt:lpstr>1800… 1929… 1980… 2008…</vt:lpstr>
      <vt:lpstr>Marché saturé + logique volume &amp; prix =&gt; devient système / cercle vicieux </vt:lpstr>
      <vt:lpstr>Les déterminants de productivité sur lesquels sont fondés la logique industrielle, dans un contexte de marché saturé, entrainent une explosion des externalités négatives  </vt:lpstr>
      <vt:lpstr>Diapositive 25</vt:lpstr>
      <vt:lpstr>Diapositive 26</vt:lpstr>
      <vt:lpstr>A partir de 1990, dans un marché saturé, la logique industrielle financiarisée entraine d’énormes problèmes sur les territoires     </vt:lpstr>
      <vt:lpstr>Sur tous les territoires:</vt:lpstr>
      <vt:lpstr>Un foisonnement de Nouveaux Modèles Economiques, décroissance… E. collaborative, circulaire, de la fonctionnalité, etc., etc., etc.   </vt:lpstr>
      <vt:lpstr>Travail de fond mené en région (2002)</vt:lpstr>
      <vt:lpstr>Enjeu principal: co-construire un modèle économique territorialisé qui profitera à tous</vt:lpstr>
      <vt:lpstr>Comment fonctionne l’Economie de la Fonctionnalité et de la Coopération (EFC)?</vt:lpstr>
      <vt:lpstr>Logique industrielle (la direction Nationale de GDF sollicite Atemis sur ce sujet en 2003) GDF = Gaz De France = Distributeur de gaz fossile </vt:lpstr>
      <vt:lpstr>Logique industrielle: externalités sociales et environnementales négatives</vt:lpstr>
      <vt:lpstr>Logique industrielle </vt:lpstr>
      <vt:lpstr>Logique industrielle low cost </vt:lpstr>
      <vt:lpstr>Logique servicielle</vt:lpstr>
      <vt:lpstr>Logique servicielle</vt:lpstr>
      <vt:lpstr>Logique servicielle</vt:lpstr>
      <vt:lpstr>Logique servicielle: une trajectoire</vt:lpstr>
      <vt:lpstr>Logique servicielle</vt:lpstr>
      <vt:lpstr>La valeur créée par entreprise + consommateur est reconnue par le territoire</vt:lpstr>
      <vt:lpstr>Diapositive 43</vt:lpstr>
      <vt:lpstr>Logique servicielle</vt:lpstr>
      <vt:lpstr>Logique servicielle</vt:lpstr>
      <vt:lpstr>Diapositive 46</vt:lpstr>
      <vt:lpstr>Diapositive 47</vt:lpstr>
      <vt:lpstr>Diapositive 48</vt:lpstr>
      <vt:lpstr>EFC – logique servicielle:</vt:lpstr>
      <vt:lpstr>Diapositive 50</vt:lpstr>
      <vt:lpstr>Diapositive 51</vt:lpstr>
      <vt:lpstr>Diapositive 52</vt:lpstr>
      <vt:lpstr>Logique servicielle</vt:lpstr>
      <vt:lpstr>Logique servicielle</vt:lpstr>
      <vt:lpstr>Logique servicielle</vt:lpstr>
      <vt:lpstr>Logique servicielle</vt:lpstr>
      <vt:lpstr>Diapositive 57</vt:lpstr>
      <vt:lpstr>Diapositive 58</vt:lpstr>
      <vt:lpstr>La valeur créée par entreprise + consommateur est reconnue par le territoire</vt:lpstr>
      <vt:lpstr>Diapositive 60</vt:lpstr>
      <vt:lpstr>Diapositive 61</vt:lpstr>
      <vt:lpstr>Diapositive 62</vt:lpstr>
      <vt:lpstr>Diapositive 63</vt:lpstr>
      <vt:lpstr>Diapositive 64</vt:lpstr>
      <vt:lpstr>Diapositive 65</vt:lpstr>
      <vt:lpstr>Des façons différentes d’expliciter l’EFC, mais…</vt:lpstr>
      <vt:lpstr>Genèse modèle EFC</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Séminaire Achats Responsables</dc:title>
  <dc:creator>d d</dc:creator>
  <cp:lastModifiedBy>d d</cp:lastModifiedBy>
  <cp:revision>511</cp:revision>
  <cp:lastPrinted>2020-12-01T16:41:29Z</cp:lastPrinted>
  <dcterms:created xsi:type="dcterms:W3CDTF">2021-03-12T12:28:26Z</dcterms:created>
  <dcterms:modified xsi:type="dcterms:W3CDTF">2021-03-12T13:47:08Z</dcterms:modified>
</cp:coreProperties>
</file>